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  <p:sldMasterId id="2147483650" r:id="rId2"/>
  </p:sldMasterIdLst>
  <p:notesMasterIdLst>
    <p:notesMasterId r:id="rId20"/>
  </p:notesMasterIdLst>
  <p:handoutMasterIdLst>
    <p:handoutMasterId r:id="rId21"/>
  </p:handoutMasterIdLst>
  <p:sldIdLst>
    <p:sldId id="283" r:id="rId3"/>
    <p:sldId id="2096" r:id="rId4"/>
    <p:sldId id="2100" r:id="rId5"/>
    <p:sldId id="2105" r:id="rId6"/>
    <p:sldId id="2103" r:id="rId7"/>
    <p:sldId id="2107" r:id="rId8"/>
    <p:sldId id="2132" r:id="rId9"/>
    <p:sldId id="2131" r:id="rId10"/>
    <p:sldId id="2134" r:id="rId11"/>
    <p:sldId id="2135" r:id="rId12"/>
    <p:sldId id="2136" r:id="rId13"/>
    <p:sldId id="2130" r:id="rId14"/>
    <p:sldId id="2108" r:id="rId15"/>
    <p:sldId id="2110" r:id="rId16"/>
    <p:sldId id="2112" r:id="rId17"/>
    <p:sldId id="2111" r:id="rId18"/>
    <p:sldId id="2114" r:id="rId19"/>
  </p:sldIdLst>
  <p:sldSz cx="12192000" cy="6858000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4C"/>
    <a:srgbClr val="012D49"/>
    <a:srgbClr val="F8FBF9"/>
    <a:srgbClr val="7DB294"/>
    <a:srgbClr val="F1F7F3"/>
    <a:srgbClr val="1A682F"/>
    <a:srgbClr val="00B0F0"/>
    <a:srgbClr val="F2F8F4"/>
    <a:srgbClr val="0E7238"/>
    <a:srgbClr val="0F7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1543" autoAdjust="0"/>
  </p:normalViewPr>
  <p:slideViewPr>
    <p:cSldViewPr showGuides="1">
      <p:cViewPr varScale="1">
        <p:scale>
          <a:sx n="121" d="100"/>
          <a:sy n="121" d="100"/>
        </p:scale>
        <p:origin x="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1AB61-AD94-450A-B060-2D4741A64249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F612A-8B00-4954-A0C3-3BF1B60597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84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04200-8D57-40FC-9EE3-68711CCA5FCB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EAAA2-11D3-4565-8D19-C774067B58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183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15EDB2A0-8775-633C-AE90-0893C8178A8C}"/>
              </a:ext>
            </a:extLst>
          </p:cNvPr>
          <p:cNvSpPr txBox="1"/>
          <p:nvPr userDrawn="1"/>
        </p:nvSpPr>
        <p:spPr>
          <a:xfrm>
            <a:off x="911424" y="5517232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400" marR="0" lvl="0" indent="0" algn="l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Bundesverband Erneuerbare Energie e.V. (BEE)</a:t>
            </a:r>
          </a:p>
        </p:txBody>
      </p:sp>
      <p:pic>
        <p:nvPicPr>
          <p:cNvPr id="4" name="Bild 11" descr="farbbalk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2" y="6811966"/>
            <a:ext cx="2952751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346473"/>
            <a:ext cx="10363200" cy="20193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3600" b="1"/>
            </a:lvl1pPr>
          </a:lstStyle>
          <a:p>
            <a:pPr lvl="0"/>
            <a:r>
              <a:rPr lang="de-DE" altLang="de-DE" noProof="0"/>
              <a:t>Mastertitelformat bearbeiten</a:t>
            </a:r>
            <a:endParaRPr lang="de-DE" altLang="de-DE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11424" y="1556595"/>
            <a:ext cx="10368293" cy="576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Ort, Datum</a:t>
            </a:r>
          </a:p>
        </p:txBody>
      </p:sp>
      <p:grpSp>
        <p:nvGrpSpPr>
          <p:cNvPr id="16" name="Gruppieren 15"/>
          <p:cNvGrpSpPr/>
          <p:nvPr userDrawn="1"/>
        </p:nvGrpSpPr>
        <p:grpSpPr>
          <a:xfrm>
            <a:off x="4253246" y="-952"/>
            <a:ext cx="7941932" cy="1299600"/>
            <a:chOff x="1403648" y="2924944"/>
            <a:chExt cx="5956449" cy="1299600"/>
          </a:xfrm>
        </p:grpSpPr>
        <p:grpSp>
          <p:nvGrpSpPr>
            <p:cNvPr id="17" name="Gruppieren 16"/>
            <p:cNvGrpSpPr/>
            <p:nvPr/>
          </p:nvGrpSpPr>
          <p:grpSpPr>
            <a:xfrm>
              <a:off x="1403648" y="2924944"/>
              <a:ext cx="5954711" cy="1299600"/>
              <a:chOff x="1403647" y="2564904"/>
              <a:chExt cx="5954711" cy="1299600"/>
            </a:xfrm>
          </p:grpSpPr>
          <p:pic>
            <p:nvPicPr>
              <p:cNvPr id="19" name="Picture 2" descr="M:\PowerPoint Vorlage\Photovoltaik_Bundeskanzleramt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52" r="22127" b="93"/>
              <a:stretch/>
            </p:blipFill>
            <p:spPr bwMode="auto">
              <a:xfrm>
                <a:off x="1403647" y="2564904"/>
                <a:ext cx="1196678" cy="1298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3" descr="M:\PowerPoint Vorlage\Biogas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1472"/>
              <a:stretch/>
            </p:blipFill>
            <p:spPr bwMode="auto">
              <a:xfrm>
                <a:off x="2600325" y="2564904"/>
                <a:ext cx="1187450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4" descr="M:\PowerPoint Vorlage\Windkraft_Lichtenborn_Blumenwiese_2013_3168x4752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" r="-216" b="27291"/>
              <a:stretch/>
            </p:blipFill>
            <p:spPr bwMode="auto">
              <a:xfrm>
                <a:off x="3785204" y="2564904"/>
                <a:ext cx="1191600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6" descr="M:\PowerPoint Vorlage\Wasserkraft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56" r="31469"/>
              <a:stretch/>
            </p:blipFill>
            <p:spPr bwMode="auto">
              <a:xfrm>
                <a:off x="4979373" y="2564904"/>
                <a:ext cx="1186475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7" descr="M:\PowerPoint Vorlage\Geothermie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47" t="92" r="25136" b="-92"/>
              <a:stretch/>
            </p:blipFill>
            <p:spPr bwMode="auto">
              <a:xfrm>
                <a:off x="6165848" y="2564904"/>
                <a:ext cx="1192510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8" name="Bild 6" descr="bee-elementstreifen.pdf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692"/>
            <a:stretch/>
          </p:blipFill>
          <p:spPr bwMode="auto">
            <a:xfrm>
              <a:off x="1405385" y="4129641"/>
              <a:ext cx="5954712" cy="94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Grafik 2" descr="Ein Bild, das Text, ClipArt, Screenshot, Vektorgrafiken enthält.&#10;&#10;Automatisch generierte Beschreibung">
            <a:extLst>
              <a:ext uri="{FF2B5EF4-FFF2-40B4-BE49-F238E27FC236}">
                <a16:creationId xmlns:a16="http://schemas.microsoft.com/office/drawing/2014/main" id="{68B43058-C6D8-4598-83FD-6F2B63B7C48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56714"/>
            <a:ext cx="2147241" cy="1186266"/>
          </a:xfrm>
          <a:prstGeom prst="rect">
            <a:avLst/>
          </a:prstGeom>
        </p:spPr>
      </p:pic>
      <p:pic>
        <p:nvPicPr>
          <p:cNvPr id="5" name="Grafik 4" descr="Ein Bild, das Baum, draußen, Wasser, Fluss enthält.&#10;&#10;Automatisch generierte Beschreibung">
            <a:extLst>
              <a:ext uri="{FF2B5EF4-FFF2-40B4-BE49-F238E27FC236}">
                <a16:creationId xmlns:a16="http://schemas.microsoft.com/office/drawing/2014/main" id="{ADFE3EC6-37A1-74B6-D37C-D235FA200B6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922" y="-952"/>
            <a:ext cx="1602100" cy="1204697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B5651C-348B-994F-BCBA-04B269EE53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424" y="5006555"/>
            <a:ext cx="10363200" cy="1295400"/>
          </a:xfrm>
        </p:spPr>
        <p:txBody>
          <a:bodyPr/>
          <a:lstStyle>
            <a:lvl1pPr marL="25400" indent="0">
              <a:buNone/>
              <a:defRPr sz="2400"/>
            </a:lvl1pPr>
            <a:lvl2pPr marL="508000" indent="0">
              <a:buNone/>
              <a:defRPr sz="2400"/>
            </a:lvl2pPr>
            <a:lvl3pPr marL="990600" indent="0">
              <a:buNone/>
              <a:defRPr sz="2400"/>
            </a:lvl3pPr>
            <a:lvl4pPr marL="1473200" indent="0">
              <a:buNone/>
              <a:defRPr sz="2400"/>
            </a:lvl4pPr>
            <a:lvl5pPr marL="1930400" indent="0">
              <a:buNone/>
              <a:defRPr sz="2400"/>
            </a:lvl5pPr>
          </a:lstStyle>
          <a:p>
            <a:pPr lvl="0"/>
            <a:r>
              <a:rPr lang="de-DE" dirty="0"/>
              <a:t>Vorname Name, Funktion</a:t>
            </a:r>
          </a:p>
        </p:txBody>
      </p:sp>
    </p:spTree>
    <p:extLst>
      <p:ext uri="{BB962C8B-B14F-4D97-AF65-F5344CB8AC3E}">
        <p14:creationId xmlns:p14="http://schemas.microsoft.com/office/powerpoint/2010/main" val="399644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+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50CA8-803F-6FF1-1A6D-F3986AE4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707F3E-3042-E3FC-7E2A-A97DF1086A2B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8737600" y="6356353"/>
            <a:ext cx="28448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2EF05A5-8C16-6E15-5079-D9D5F891B41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609600" y="6356353"/>
            <a:ext cx="6350496" cy="365125"/>
          </a:xfrm>
        </p:spPr>
        <p:txBody>
          <a:bodyPr/>
          <a:lstStyle/>
          <a:p>
            <a:r>
              <a:rPr lang="de-DE"/>
              <a:t>Einfügen -&gt; Kopf- und Fußzeile -&gt; Veranstaltung, Ort, Datum</a:t>
            </a:r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6F98A38C-D59F-8BE3-1864-904D0A148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47815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610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+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DBCA08-0067-EB05-AB17-1624FE40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D0935E1-4539-4274-C531-790EB13680A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FAE639-29AE-3CDF-8FAF-F3D0541DF14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de-DE"/>
              <a:t>Einfügen -&gt; Kopf- und Fußzeile -&gt; Veranstaltung, Ort, Datum</a:t>
            </a:r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723EA8E-6E7D-E01E-5555-6D2BFE6C3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7815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9DEEFC4D-85D8-0F4D-24F4-8E3909D3A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7815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65626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epp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B14A7B3-D0BB-8582-5E54-26F925AA70EB}"/>
              </a:ext>
            </a:extLst>
          </p:cNvPr>
          <p:cNvSpPr txBox="1"/>
          <p:nvPr userDrawn="1"/>
        </p:nvSpPr>
        <p:spPr>
          <a:xfrm>
            <a:off x="1057275" y="1490008"/>
            <a:ext cx="10086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Als Dachverband 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vereint der Bundesverband Erneuerbare Energie e.V. (BEE) Fachverbände und Landesorganisationen, Unternehmen und Vereine aller Sparten und Anwendungsbereiche der Erneuerbaren Energien in Deutschland.</a:t>
            </a:r>
            <a:b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Unser Ziel: 100 Prozent Erneuerbare Energie in den Bereichen Strom, Wärme und Mobilität.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fik 5" descr="Ein Bild, das Text, Screenshot, Multimedia, Software enthält.&#10;&#10;Automatisch generierte Beschreibung">
            <a:extLst>
              <a:ext uri="{FF2B5EF4-FFF2-40B4-BE49-F238E27FC236}">
                <a16:creationId xmlns:a16="http://schemas.microsoft.com/office/drawing/2014/main" id="{CF1DD42B-69FB-5220-8893-344E06607D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88" y="2708920"/>
            <a:ext cx="7531623" cy="402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0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Pressekonferenz: BEE-Vorschläge für ein nachhaltiges Corona-Konjunkturprogramm</a:t>
            </a:r>
          </a:p>
        </p:txBody>
      </p:sp>
    </p:spTree>
    <p:extLst>
      <p:ext uri="{BB962C8B-B14F-4D97-AF65-F5344CB8AC3E}">
        <p14:creationId xmlns:p14="http://schemas.microsoft.com/office/powerpoint/2010/main" val="3338441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287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585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mailto:info@bee-ev.de" TargetMode="External"/><Relationship Id="rId7" Type="http://schemas.openxmlformats.org/officeDocument/2006/relationships/image" Target="../media/image6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g"/><Relationship Id="rId11" Type="http://schemas.openxmlformats.org/officeDocument/2006/relationships/image" Target="../media/image12.jpeg"/><Relationship Id="rId5" Type="http://schemas.openxmlformats.org/officeDocument/2006/relationships/image" Target="../media/image4.jpg"/><Relationship Id="rId10" Type="http://schemas.openxmlformats.org/officeDocument/2006/relationships/image" Target="../media/image2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609601" y="188913"/>
            <a:ext cx="8655051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7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101" name="Google Shape;101;p14"/>
          <p:cNvCxnSpPr/>
          <p:nvPr/>
        </p:nvCxnSpPr>
        <p:spPr>
          <a:xfrm>
            <a:off x="0" y="1295400"/>
            <a:ext cx="12598400" cy="1588"/>
          </a:xfrm>
          <a:prstGeom prst="straightConnector1">
            <a:avLst/>
          </a:prstGeom>
          <a:noFill/>
          <a:ln w="9525" cap="flat" cmpd="sng">
            <a:solidFill>
              <a:srgbClr val="F8AF2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2" name="Google Shape;102;p14" descr="farbbalken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45602" y="6811966"/>
            <a:ext cx="2952751" cy="4603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8737600" y="6356353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‹Nr.›</a:t>
            </a:fld>
            <a:endParaRPr dirty="0"/>
          </a:p>
        </p:txBody>
      </p:sp>
      <p:sp>
        <p:nvSpPr>
          <p:cNvPr id="104" name="Google Shape;104;p14"/>
          <p:cNvSpPr txBox="1">
            <a:spLocks noGrp="1"/>
          </p:cNvSpPr>
          <p:nvPr>
            <p:ph type="ftr" idx="11"/>
          </p:nvPr>
        </p:nvSpPr>
        <p:spPr>
          <a:xfrm>
            <a:off x="609600" y="6356353"/>
            <a:ext cx="63504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de-DE"/>
              <a:t>Einfügen -&gt; Kopf- und Fußzeile -&gt; Veranstaltung, Ort, Datum</a:t>
            </a:r>
            <a:endParaRPr dirty="0"/>
          </a:p>
        </p:txBody>
      </p:sp>
      <p:pic>
        <p:nvPicPr>
          <p:cNvPr id="105" name="Google Shape;105;p14" descr="BEE-logo-2-4c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53599" y="188913"/>
            <a:ext cx="1828800" cy="101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24598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9" r:id="rId1"/>
    <p:sldLayoutId id="2147483729" r:id="rId2"/>
    <p:sldLayoutId id="2147483728" r:id="rId3"/>
    <p:sldLayoutId id="2147483706" r:id="rId4"/>
    <p:sldLayoutId id="2147483730" r:id="rId5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 txBox="1">
            <a:spLocks/>
          </p:cNvSpPr>
          <p:nvPr/>
        </p:nvSpPr>
        <p:spPr>
          <a:xfrm>
            <a:off x="527051" y="1770063"/>
            <a:ext cx="10369549" cy="1154112"/>
          </a:xfrm>
          <a:prstGeom prst="rect">
            <a:avLst/>
          </a:prstGeom>
        </p:spPr>
        <p:txBody>
          <a:bodyPr>
            <a:normAutofit/>
          </a:bodyPr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 defTabSz="457200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altLang="de-DE" sz="2800" b="1" dirty="0">
                <a:latin typeface="Calibri" pitchFamily="34" charset="0"/>
                <a:ea typeface="ＭＳ Ｐゴシック" pitchFamily="24" charset="-128"/>
              </a:rPr>
              <a:t>Bundesverband Erneuerbare Energie e. V.</a:t>
            </a:r>
          </a:p>
          <a:p>
            <a:pPr>
              <a:defRPr/>
            </a:pPr>
            <a:r>
              <a:rPr lang="de-DE" altLang="de-DE" sz="2400" dirty="0">
                <a:latin typeface="Calibri" pitchFamily="34" charset="0"/>
                <a:ea typeface="ＭＳ Ｐゴシック" pitchFamily="24" charset="-128"/>
              </a:rPr>
              <a:t>German </a:t>
            </a:r>
            <a:r>
              <a:rPr lang="de-DE" altLang="de-DE" sz="2400" dirty="0" err="1">
                <a:latin typeface="Calibri" pitchFamily="34" charset="0"/>
                <a:ea typeface="ＭＳ Ｐゴシック" pitchFamily="24" charset="-128"/>
              </a:rPr>
              <a:t>Renewable</a:t>
            </a:r>
            <a:r>
              <a:rPr lang="de-DE" altLang="de-DE" sz="2400" dirty="0">
                <a:latin typeface="Calibri" pitchFamily="34" charset="0"/>
                <a:ea typeface="ＭＳ Ｐゴシック" pitchFamily="24" charset="-128"/>
              </a:rPr>
              <a:t> </a:t>
            </a:r>
            <a:r>
              <a:rPr lang="de-DE" altLang="de-DE" sz="2400" dirty="0" err="1">
                <a:latin typeface="Calibri" pitchFamily="34" charset="0"/>
                <a:ea typeface="ＭＳ Ｐゴシック" pitchFamily="24" charset="-128"/>
              </a:rPr>
              <a:t>Energy</a:t>
            </a:r>
            <a:r>
              <a:rPr lang="de-DE" altLang="de-DE" sz="2400" dirty="0">
                <a:latin typeface="Calibri" pitchFamily="34" charset="0"/>
                <a:ea typeface="ＭＳ Ｐゴシック" pitchFamily="24" charset="-128"/>
              </a:rPr>
              <a:t> </a:t>
            </a:r>
            <a:r>
              <a:rPr lang="de-DE" altLang="de-DE" sz="2400" dirty="0" err="1">
                <a:latin typeface="Calibri" pitchFamily="34" charset="0"/>
                <a:ea typeface="ＭＳ Ｐゴシック" pitchFamily="24" charset="-128"/>
              </a:rPr>
              <a:t>Federation</a:t>
            </a:r>
            <a:endParaRPr lang="de-DE" altLang="de-DE" sz="2400" dirty="0">
              <a:latin typeface="Calibri" pitchFamily="34" charset="0"/>
              <a:ea typeface="ＭＳ Ｐゴシック" pitchFamily="24" charset="-128"/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527051" y="2968625"/>
            <a:ext cx="4607983" cy="1828800"/>
          </a:xfrm>
          <a:prstGeom prst="rect">
            <a:avLst/>
          </a:prstGeom>
        </p:spPr>
        <p:txBody>
          <a:bodyPr>
            <a:noAutofit/>
          </a:bodyPr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 defTabSz="457200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altLang="de-DE" sz="2000" dirty="0">
                <a:latin typeface="Calibri" pitchFamily="34" charset="0"/>
                <a:ea typeface="ＭＳ Ｐゴシック" pitchFamily="24" charset="-128"/>
              </a:rPr>
              <a:t>EUREF-Campus 16</a:t>
            </a:r>
          </a:p>
          <a:p>
            <a:pPr>
              <a:defRPr/>
            </a:pPr>
            <a:r>
              <a:rPr lang="de-DE" altLang="de-DE" sz="2000" dirty="0">
                <a:latin typeface="Calibri" pitchFamily="34" charset="0"/>
                <a:ea typeface="ＭＳ Ｐゴシック" pitchFamily="24" charset="-128"/>
              </a:rPr>
              <a:t>10829 Berlin</a:t>
            </a:r>
          </a:p>
          <a:p>
            <a:pPr>
              <a:defRPr/>
            </a:pPr>
            <a:r>
              <a:rPr lang="de-DE" altLang="de-DE" sz="2000" dirty="0">
                <a:latin typeface="Calibri" pitchFamily="34" charset="0"/>
              </a:rPr>
              <a:t>Tel 030 27581700</a:t>
            </a:r>
          </a:p>
          <a:p>
            <a:pPr>
              <a:defRPr/>
            </a:pPr>
            <a:r>
              <a:rPr lang="de-DE" altLang="de-DE" sz="2000" dirty="0">
                <a:latin typeface="Calibri" pitchFamily="34" charset="0"/>
              </a:rPr>
              <a:t>Fax  030 27581 7020</a:t>
            </a:r>
          </a:p>
          <a:p>
            <a:pPr>
              <a:defRPr/>
            </a:pPr>
            <a:r>
              <a:rPr lang="de-DE" altLang="de-DE" sz="2000" dirty="0">
                <a:latin typeface="Calibri" pitchFamily="34" charset="0"/>
              </a:rPr>
              <a:t>E-Mail </a:t>
            </a:r>
            <a:r>
              <a:rPr lang="de-DE" altLang="de-DE" sz="2000" dirty="0">
                <a:latin typeface="Calibri" pitchFamily="34" charset="0"/>
                <a:hlinkClick r:id="rId3"/>
              </a:rPr>
              <a:t>info@bee-ev.de</a:t>
            </a:r>
            <a:r>
              <a:rPr lang="de-DE" altLang="de-DE" sz="2000" dirty="0">
                <a:latin typeface="Calibri" pitchFamily="34" charset="0"/>
              </a:rPr>
              <a:t> </a:t>
            </a:r>
            <a:r>
              <a:rPr lang="de-DE" altLang="de-DE" sz="2000" dirty="0">
                <a:solidFill>
                  <a:srgbClr val="FF0000"/>
                </a:solidFill>
                <a:latin typeface="Calibri" pitchFamily="34" charset="0"/>
              </a:rPr>
              <a:t>/Referent E-Mail</a:t>
            </a:r>
          </a:p>
          <a:p>
            <a:pPr>
              <a:defRPr/>
            </a:pPr>
            <a:r>
              <a:rPr lang="de-DE" altLang="de-DE" sz="2400" b="0" u="sng" dirty="0">
                <a:solidFill>
                  <a:srgbClr val="5555C7"/>
                </a:solidFill>
                <a:latin typeface="Calibri" pitchFamily="34" charset="0"/>
                <a:ea typeface="ＭＳ Ｐゴシック" pitchFamily="24" charset="-128"/>
              </a:rPr>
              <a:t>www.bee-ev.de</a:t>
            </a:r>
            <a:r>
              <a:rPr lang="de-DE" altLang="de-DE" sz="2400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ea typeface="ＭＳ Ｐゴシック" pitchFamily="24" charset="-128"/>
              </a:rPr>
              <a:t>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27382" y="704890"/>
            <a:ext cx="11041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+mj-lt"/>
              </a:rPr>
              <a:t>Vielen Dank für Ihre Aufmerksamkeit!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4256419" y="5564243"/>
            <a:ext cx="7941932" cy="1299600"/>
            <a:chOff x="1403648" y="2924944"/>
            <a:chExt cx="5956449" cy="1299600"/>
          </a:xfrm>
        </p:grpSpPr>
        <p:grpSp>
          <p:nvGrpSpPr>
            <p:cNvPr id="18" name="Gruppieren 17"/>
            <p:cNvGrpSpPr/>
            <p:nvPr/>
          </p:nvGrpSpPr>
          <p:grpSpPr>
            <a:xfrm>
              <a:off x="1403648" y="2924944"/>
              <a:ext cx="5954711" cy="1299600"/>
              <a:chOff x="1403647" y="2564904"/>
              <a:chExt cx="5954711" cy="1299600"/>
            </a:xfrm>
          </p:grpSpPr>
          <p:pic>
            <p:nvPicPr>
              <p:cNvPr id="20" name="Picture 2" descr="M:\PowerPoint Vorlage\Photovoltaik_Bundeskanzleramt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52" r="22127" b="93"/>
              <a:stretch/>
            </p:blipFill>
            <p:spPr bwMode="auto">
              <a:xfrm>
                <a:off x="1403647" y="2564904"/>
                <a:ext cx="1196678" cy="1298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3" descr="M:\PowerPoint Vorlage\Biogas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1472"/>
              <a:stretch/>
            </p:blipFill>
            <p:spPr bwMode="auto">
              <a:xfrm>
                <a:off x="2600325" y="2564904"/>
                <a:ext cx="1187450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4" descr="M:\PowerPoint Vorlage\Windkraft_Lichtenborn_Blumenwiese_2013_3168x4752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" r="-216" b="27291"/>
              <a:stretch/>
            </p:blipFill>
            <p:spPr bwMode="auto">
              <a:xfrm>
                <a:off x="3785204" y="2564904"/>
                <a:ext cx="1191600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6" descr="M:\PowerPoint Vorlage\Wasserkraft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56" r="31469"/>
              <a:stretch/>
            </p:blipFill>
            <p:spPr bwMode="auto">
              <a:xfrm>
                <a:off x="4979373" y="2564904"/>
                <a:ext cx="1186475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7" descr="M:\PowerPoint Vorlage\Geothermie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47" t="92" r="25136" b="-92"/>
              <a:stretch/>
            </p:blipFill>
            <p:spPr bwMode="auto">
              <a:xfrm>
                <a:off x="6165848" y="2564904"/>
                <a:ext cx="1192510" cy="129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" name="Bild 6" descr="bee-elementstreifen.pdf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692"/>
            <a:stretch/>
          </p:blipFill>
          <p:spPr bwMode="auto">
            <a:xfrm>
              <a:off x="1405385" y="4129641"/>
              <a:ext cx="5954712" cy="94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Google Shape;105;p14" descr="BEE-logo-2-4c.jpg">
            <a:extLst>
              <a:ext uri="{FF2B5EF4-FFF2-40B4-BE49-F238E27FC236}">
                <a16:creationId xmlns:a16="http://schemas.microsoft.com/office/drawing/2014/main" id="{2729DB3A-8B33-380E-D3E0-753C17573CAC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>
            <a:off x="609600" y="5649914"/>
            <a:ext cx="2003653" cy="1109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 descr="Ein Bild, das Baum, draußen, Wasser, Fluss enthält.&#10;&#10;Automatisch generierte Beschreibung">
            <a:extLst>
              <a:ext uri="{FF2B5EF4-FFF2-40B4-BE49-F238E27FC236}">
                <a16:creationId xmlns:a16="http://schemas.microsoft.com/office/drawing/2014/main" id="{F2EB7104-B9E9-679A-5FFE-351F5E493F9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94" y="5560390"/>
            <a:ext cx="1598927" cy="12085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www.bee-ev.de/themen/fachthemen/energiewenderechn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>
            <a:extLst>
              <a:ext uri="{FF2B5EF4-FFF2-40B4-BE49-F238E27FC236}">
                <a16:creationId xmlns:a16="http://schemas.microsoft.com/office/drawing/2014/main" id="{DC730062-06F0-8DBC-5888-4270DC8B5A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dirty="0" err="1">
                <a:latin typeface="Arial"/>
              </a:rPr>
              <a:t>Pressekonferenz</a:t>
            </a:r>
            <a:r>
              <a:rPr dirty="0">
                <a:latin typeface="Arial"/>
              </a:rPr>
              <a:t> </a:t>
            </a:r>
            <a:r>
              <a:rPr dirty="0" err="1">
                <a:latin typeface="Arial"/>
              </a:rPr>
              <a:t>Energiewenderechner</a:t>
            </a:r>
            <a:endParaRPr dirty="0">
              <a:latin typeface="Arial"/>
            </a:endParaRP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4916A675-C206-7513-16F1-7E72F9311F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1424" y="3572817"/>
            <a:ext cx="10368293" cy="576263"/>
          </a:xfrm>
        </p:spPr>
        <p:txBody>
          <a:bodyPr/>
          <a:lstStyle/>
          <a:p>
            <a:pPr algn="l"/>
            <a:r>
              <a:rPr dirty="0">
                <a:latin typeface="Arial"/>
              </a:rPr>
              <a:t>Dienstag, </a:t>
            </a:r>
            <a:r>
              <a:rPr lang="de-DE" dirty="0">
                <a:latin typeface="Arial"/>
              </a:rPr>
              <a:t>15</a:t>
            </a:r>
            <a:r>
              <a:rPr dirty="0">
                <a:latin typeface="Arial"/>
              </a:rPr>
              <a:t>. September 2026, 10 bis 11 Uhr</a:t>
            </a:r>
          </a:p>
        </p:txBody>
      </p:sp>
    </p:spTree>
    <p:extLst>
      <p:ext uri="{BB962C8B-B14F-4D97-AF65-F5344CB8AC3E}">
        <p14:creationId xmlns:p14="http://schemas.microsoft.com/office/powerpoint/2010/main" val="3532257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13AFAB-54F2-FE07-DED1-86460169B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Breite </a:t>
            </a:r>
            <a:r>
              <a:rPr lang="en-US" sz="2800" dirty="0" err="1"/>
              <a:t>Unterstützung</a:t>
            </a:r>
            <a:r>
              <a:rPr lang="en-US" sz="2800" dirty="0"/>
              <a:t> </a:t>
            </a:r>
            <a:r>
              <a:rPr lang="en-US" sz="2800" dirty="0" err="1"/>
              <a:t>aus</a:t>
            </a:r>
            <a:r>
              <a:rPr lang="en-US" sz="2800" dirty="0"/>
              <a:t> Energiewirtschaft, Wissenschaft und </a:t>
            </a:r>
            <a:r>
              <a:rPr lang="en-US" sz="2800" dirty="0" err="1"/>
              <a:t>öffentlicher</a:t>
            </a:r>
            <a:r>
              <a:rPr lang="en-US" sz="2800" dirty="0"/>
              <a:t> Hand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E14A28-611E-8AA4-42BA-85B5F50194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BC75C1B1-D73F-BB36-1E98-D783C07856FF}"/>
              </a:ext>
            </a:extLst>
          </p:cNvPr>
          <p:cNvSpPr/>
          <p:nvPr/>
        </p:nvSpPr>
        <p:spPr>
          <a:xfrm>
            <a:off x="768096" y="1572768"/>
            <a:ext cx="14173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073D51"/>
                </a:solidFill>
                <a:latin typeface="Arial" pitchFamily="34" charset="0"/>
                <a:cs typeface="Arial" pitchFamily="34" charset="-120"/>
              </a:rPr>
              <a:t>305</a:t>
            </a:r>
            <a:endParaRPr lang="en-US" sz="5000" dirty="0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D627FF9-4655-6CBF-0D3B-65EA799D0C9C}"/>
              </a:ext>
            </a:extLst>
          </p:cNvPr>
          <p:cNvSpPr/>
          <p:nvPr/>
        </p:nvSpPr>
        <p:spPr>
          <a:xfrm>
            <a:off x="2331720" y="1664208"/>
            <a:ext cx="53949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5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Unternehmen, Verbände, Institutionen</a:t>
            </a:r>
            <a:endParaRPr lang="en-US" sz="2150" dirty="0"/>
          </a:p>
          <a:p>
            <a:pPr marL="0" indent="0">
              <a:buNone/>
            </a:pPr>
            <a:r>
              <a:rPr lang="en-US" sz="215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</a:t>
            </a:r>
            <a:r>
              <a:rPr lang="en-US" sz="2150" dirty="0" err="1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öffentliche</a:t>
            </a:r>
            <a:r>
              <a:rPr lang="en-US" sz="215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150" dirty="0" err="1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Akteure</a:t>
            </a:r>
            <a:endParaRPr lang="en-US" sz="2150" dirty="0"/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FCAAB3AB-F673-EBE8-D2F8-2B4B5A3D29B4}"/>
              </a:ext>
            </a:extLst>
          </p:cNvPr>
          <p:cNvSpPr/>
          <p:nvPr/>
        </p:nvSpPr>
        <p:spPr>
          <a:xfrm>
            <a:off x="713232" y="2633472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7FA76C7D-0E44-4D53-2D6F-BC25E5322C87}"/>
              </a:ext>
            </a:extLst>
          </p:cNvPr>
          <p:cNvSpPr/>
          <p:nvPr/>
        </p:nvSpPr>
        <p:spPr>
          <a:xfrm>
            <a:off x="713232" y="2633472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3ABEA4FA-CB92-ACE3-130F-707B741D2933}"/>
              </a:ext>
            </a:extLst>
          </p:cNvPr>
          <p:cNvSpPr/>
          <p:nvPr/>
        </p:nvSpPr>
        <p:spPr>
          <a:xfrm>
            <a:off x="914400" y="2752344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</a:t>
            </a:r>
            <a:endParaRPr lang="en-US" sz="2500" dirty="0"/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66BA829D-BD9C-5C69-27D2-32D274A10712}"/>
              </a:ext>
            </a:extLst>
          </p:cNvPr>
          <p:cNvSpPr/>
          <p:nvPr/>
        </p:nvSpPr>
        <p:spPr>
          <a:xfrm>
            <a:off x="1645920" y="2788920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Betreiber</a:t>
            </a:r>
            <a:endParaRPr lang="en-US" sz="1420" dirty="0"/>
          </a:p>
        </p:txBody>
      </p:sp>
      <p:sp>
        <p:nvSpPr>
          <p:cNvPr id="34" name="Shape 9">
            <a:extLst>
              <a:ext uri="{FF2B5EF4-FFF2-40B4-BE49-F238E27FC236}">
                <a16:creationId xmlns:a16="http://schemas.microsoft.com/office/drawing/2014/main" id="{C2326BAD-0B91-0B26-7E3C-11E61AAFFE36}"/>
              </a:ext>
            </a:extLst>
          </p:cNvPr>
          <p:cNvSpPr/>
          <p:nvPr/>
        </p:nvSpPr>
        <p:spPr>
          <a:xfrm>
            <a:off x="3447288" y="2633472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1D8922DA-E8A3-BB04-9D73-D1AE477FB6A4}"/>
              </a:ext>
            </a:extLst>
          </p:cNvPr>
          <p:cNvSpPr/>
          <p:nvPr/>
        </p:nvSpPr>
        <p:spPr>
          <a:xfrm>
            <a:off x="3447288" y="2633472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8" name="Text 11">
            <a:extLst>
              <a:ext uri="{FF2B5EF4-FFF2-40B4-BE49-F238E27FC236}">
                <a16:creationId xmlns:a16="http://schemas.microsoft.com/office/drawing/2014/main" id="{1E99E77C-E3C6-35ED-51CA-147DF44569D3}"/>
              </a:ext>
            </a:extLst>
          </p:cNvPr>
          <p:cNvSpPr/>
          <p:nvPr/>
        </p:nvSpPr>
        <p:spPr>
          <a:xfrm>
            <a:off x="3648456" y="2752344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</a:t>
            </a:r>
            <a:endParaRPr lang="en-US" sz="2500" dirty="0"/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5A1EA377-F839-A5A7-8ABF-6AB994E355C8}"/>
              </a:ext>
            </a:extLst>
          </p:cNvPr>
          <p:cNvSpPr/>
          <p:nvPr/>
        </p:nvSpPr>
        <p:spPr>
          <a:xfrm>
            <a:off x="4379976" y="2788920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Projektierer</a:t>
            </a:r>
            <a:endParaRPr lang="en-US" sz="1420" dirty="0"/>
          </a:p>
        </p:txBody>
      </p:sp>
      <p:sp>
        <p:nvSpPr>
          <p:cNvPr id="42" name="Shape 13">
            <a:extLst>
              <a:ext uri="{FF2B5EF4-FFF2-40B4-BE49-F238E27FC236}">
                <a16:creationId xmlns:a16="http://schemas.microsoft.com/office/drawing/2014/main" id="{45702E5E-F762-7A22-BE41-A4262F0FDE8E}"/>
              </a:ext>
            </a:extLst>
          </p:cNvPr>
          <p:cNvSpPr/>
          <p:nvPr/>
        </p:nvSpPr>
        <p:spPr>
          <a:xfrm>
            <a:off x="6181344" y="2633472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44" name="Shape 14">
            <a:extLst>
              <a:ext uri="{FF2B5EF4-FFF2-40B4-BE49-F238E27FC236}">
                <a16:creationId xmlns:a16="http://schemas.microsoft.com/office/drawing/2014/main" id="{8BD5E5CF-2635-96F6-E896-413B2DF6040A}"/>
              </a:ext>
            </a:extLst>
          </p:cNvPr>
          <p:cNvSpPr/>
          <p:nvPr/>
        </p:nvSpPr>
        <p:spPr>
          <a:xfrm>
            <a:off x="6181344" y="2633472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62A832FD-9A18-C1FC-A3CC-CEF63FABC938}"/>
              </a:ext>
            </a:extLst>
          </p:cNvPr>
          <p:cNvSpPr/>
          <p:nvPr/>
        </p:nvSpPr>
        <p:spPr>
          <a:xfrm>
            <a:off x="6382512" y="2752344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endParaRPr lang="en-US" sz="2500" dirty="0"/>
          </a:p>
        </p:txBody>
      </p:sp>
      <p:sp>
        <p:nvSpPr>
          <p:cNvPr id="48" name="Text 16">
            <a:extLst>
              <a:ext uri="{FF2B5EF4-FFF2-40B4-BE49-F238E27FC236}">
                <a16:creationId xmlns:a16="http://schemas.microsoft.com/office/drawing/2014/main" id="{99757B0B-F800-CDA6-419D-D200B32C48FD}"/>
              </a:ext>
            </a:extLst>
          </p:cNvPr>
          <p:cNvSpPr/>
          <p:nvPr/>
        </p:nvSpPr>
        <p:spPr>
          <a:xfrm>
            <a:off x="7114032" y="2788920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Verbände</a:t>
            </a:r>
            <a:endParaRPr lang="en-US" sz="1420" dirty="0"/>
          </a:p>
        </p:txBody>
      </p:sp>
      <p:sp>
        <p:nvSpPr>
          <p:cNvPr id="50" name="Shape 17">
            <a:extLst>
              <a:ext uri="{FF2B5EF4-FFF2-40B4-BE49-F238E27FC236}">
                <a16:creationId xmlns:a16="http://schemas.microsoft.com/office/drawing/2014/main" id="{43E0C9A2-F7C8-17BC-385A-E73097271819}"/>
              </a:ext>
            </a:extLst>
          </p:cNvPr>
          <p:cNvSpPr/>
          <p:nvPr/>
        </p:nvSpPr>
        <p:spPr>
          <a:xfrm>
            <a:off x="8915400" y="2633472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52" name="Shape 18">
            <a:extLst>
              <a:ext uri="{FF2B5EF4-FFF2-40B4-BE49-F238E27FC236}">
                <a16:creationId xmlns:a16="http://schemas.microsoft.com/office/drawing/2014/main" id="{158CEC42-20F1-0A01-9363-81AB5A8C69CF}"/>
              </a:ext>
            </a:extLst>
          </p:cNvPr>
          <p:cNvSpPr/>
          <p:nvPr/>
        </p:nvSpPr>
        <p:spPr>
          <a:xfrm>
            <a:off x="8915400" y="2633472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4" name="Text 19">
            <a:extLst>
              <a:ext uri="{FF2B5EF4-FFF2-40B4-BE49-F238E27FC236}">
                <a16:creationId xmlns:a16="http://schemas.microsoft.com/office/drawing/2014/main" id="{AAF39990-05B2-64FE-BEBE-5840F9F82DEE}"/>
              </a:ext>
            </a:extLst>
          </p:cNvPr>
          <p:cNvSpPr/>
          <p:nvPr/>
        </p:nvSpPr>
        <p:spPr>
          <a:xfrm>
            <a:off x="9116568" y="2752344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500" dirty="0"/>
          </a:p>
        </p:txBody>
      </p:sp>
      <p:sp>
        <p:nvSpPr>
          <p:cNvPr id="56" name="Text 20">
            <a:extLst>
              <a:ext uri="{FF2B5EF4-FFF2-40B4-BE49-F238E27FC236}">
                <a16:creationId xmlns:a16="http://schemas.microsoft.com/office/drawing/2014/main" id="{4742E8E8-4F34-8704-71DE-2FF1E4B955B5}"/>
              </a:ext>
            </a:extLst>
          </p:cNvPr>
          <p:cNvSpPr/>
          <p:nvPr/>
        </p:nvSpPr>
        <p:spPr>
          <a:xfrm>
            <a:off x="9848088" y="2788920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EVU / Netzbetreiber</a:t>
            </a:r>
            <a:endParaRPr lang="en-US" sz="1420" dirty="0"/>
          </a:p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Stadtwerke</a:t>
            </a:r>
            <a:endParaRPr lang="en-US" sz="1420" dirty="0"/>
          </a:p>
        </p:txBody>
      </p:sp>
      <p:sp>
        <p:nvSpPr>
          <p:cNvPr id="58" name="Shape 21">
            <a:extLst>
              <a:ext uri="{FF2B5EF4-FFF2-40B4-BE49-F238E27FC236}">
                <a16:creationId xmlns:a16="http://schemas.microsoft.com/office/drawing/2014/main" id="{16812667-FE11-1D37-4035-F57C8799AA04}"/>
              </a:ext>
            </a:extLst>
          </p:cNvPr>
          <p:cNvSpPr/>
          <p:nvPr/>
        </p:nvSpPr>
        <p:spPr>
          <a:xfrm>
            <a:off x="713232" y="3986784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0" name="Shape 22">
            <a:extLst>
              <a:ext uri="{FF2B5EF4-FFF2-40B4-BE49-F238E27FC236}">
                <a16:creationId xmlns:a16="http://schemas.microsoft.com/office/drawing/2014/main" id="{3BEC592B-8C73-CAFC-4D8B-E77EB0E536D7}"/>
              </a:ext>
            </a:extLst>
          </p:cNvPr>
          <p:cNvSpPr/>
          <p:nvPr/>
        </p:nvSpPr>
        <p:spPr>
          <a:xfrm>
            <a:off x="713232" y="3986784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2" name="Text 23">
            <a:extLst>
              <a:ext uri="{FF2B5EF4-FFF2-40B4-BE49-F238E27FC236}">
                <a16:creationId xmlns:a16="http://schemas.microsoft.com/office/drawing/2014/main" id="{9547D7A2-0FCE-16F5-3B05-960C8E2092A6}"/>
              </a:ext>
            </a:extLst>
          </p:cNvPr>
          <p:cNvSpPr/>
          <p:nvPr/>
        </p:nvSpPr>
        <p:spPr>
          <a:xfrm>
            <a:off x="914400" y="4105656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500" dirty="0"/>
          </a:p>
        </p:txBody>
      </p:sp>
      <p:sp>
        <p:nvSpPr>
          <p:cNvPr id="64" name="Text 24">
            <a:extLst>
              <a:ext uri="{FF2B5EF4-FFF2-40B4-BE49-F238E27FC236}">
                <a16:creationId xmlns:a16="http://schemas.microsoft.com/office/drawing/2014/main" id="{AEC5CD0B-4D93-C66B-AA97-963A36A6A272}"/>
              </a:ext>
            </a:extLst>
          </p:cNvPr>
          <p:cNvSpPr/>
          <p:nvPr/>
        </p:nvSpPr>
        <p:spPr>
          <a:xfrm>
            <a:off x="1645920" y="4142232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Landesenergie-</a:t>
            </a:r>
            <a:endParaRPr lang="en-US" sz="1420" dirty="0"/>
          </a:p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agenturen &amp; </a:t>
            </a:r>
            <a:r>
              <a:rPr lang="en-US" sz="1420" dirty="0" err="1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Ministerien</a:t>
            </a:r>
            <a:endParaRPr lang="en-US" sz="1420" dirty="0"/>
          </a:p>
        </p:txBody>
      </p:sp>
      <p:sp>
        <p:nvSpPr>
          <p:cNvPr id="66" name="Shape 25">
            <a:extLst>
              <a:ext uri="{FF2B5EF4-FFF2-40B4-BE49-F238E27FC236}">
                <a16:creationId xmlns:a16="http://schemas.microsoft.com/office/drawing/2014/main" id="{92B76757-BF9D-4CA7-B3F3-F2F800CE7E98}"/>
              </a:ext>
            </a:extLst>
          </p:cNvPr>
          <p:cNvSpPr/>
          <p:nvPr/>
        </p:nvSpPr>
        <p:spPr>
          <a:xfrm>
            <a:off x="3447288" y="3986784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8" name="Shape 26">
            <a:extLst>
              <a:ext uri="{FF2B5EF4-FFF2-40B4-BE49-F238E27FC236}">
                <a16:creationId xmlns:a16="http://schemas.microsoft.com/office/drawing/2014/main" id="{18CDCE41-104A-8558-710E-1AF5425158F4}"/>
              </a:ext>
            </a:extLst>
          </p:cNvPr>
          <p:cNvSpPr/>
          <p:nvPr/>
        </p:nvSpPr>
        <p:spPr>
          <a:xfrm>
            <a:off x="3447288" y="3986784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0" name="Text 27">
            <a:extLst>
              <a:ext uri="{FF2B5EF4-FFF2-40B4-BE49-F238E27FC236}">
                <a16:creationId xmlns:a16="http://schemas.microsoft.com/office/drawing/2014/main" id="{F258EB61-FE1E-2567-D671-4AE9894DEC52}"/>
              </a:ext>
            </a:extLst>
          </p:cNvPr>
          <p:cNvSpPr/>
          <p:nvPr/>
        </p:nvSpPr>
        <p:spPr>
          <a:xfrm>
            <a:off x="3648456" y="4105656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500" dirty="0"/>
          </a:p>
        </p:txBody>
      </p:sp>
      <p:sp>
        <p:nvSpPr>
          <p:cNvPr id="72" name="Text 28">
            <a:extLst>
              <a:ext uri="{FF2B5EF4-FFF2-40B4-BE49-F238E27FC236}">
                <a16:creationId xmlns:a16="http://schemas.microsoft.com/office/drawing/2014/main" id="{9F51443D-0FBD-8DAA-DC12-4552CA240602}"/>
              </a:ext>
            </a:extLst>
          </p:cNvPr>
          <p:cNvSpPr/>
          <p:nvPr/>
        </p:nvSpPr>
        <p:spPr>
          <a:xfrm>
            <a:off x="4379976" y="4142232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Hersteller</a:t>
            </a:r>
            <a:endParaRPr lang="en-US" sz="1420" dirty="0"/>
          </a:p>
        </p:txBody>
      </p:sp>
      <p:sp>
        <p:nvSpPr>
          <p:cNvPr id="74" name="Shape 29">
            <a:extLst>
              <a:ext uri="{FF2B5EF4-FFF2-40B4-BE49-F238E27FC236}">
                <a16:creationId xmlns:a16="http://schemas.microsoft.com/office/drawing/2014/main" id="{FD78C111-E2BC-3B91-4156-92AA83E2F9BF}"/>
              </a:ext>
            </a:extLst>
          </p:cNvPr>
          <p:cNvSpPr/>
          <p:nvPr/>
        </p:nvSpPr>
        <p:spPr>
          <a:xfrm>
            <a:off x="6181344" y="3986784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76" name="Shape 30">
            <a:extLst>
              <a:ext uri="{FF2B5EF4-FFF2-40B4-BE49-F238E27FC236}">
                <a16:creationId xmlns:a16="http://schemas.microsoft.com/office/drawing/2014/main" id="{760FC2F2-DC62-6BFB-B2DB-483BB7B3CF90}"/>
              </a:ext>
            </a:extLst>
          </p:cNvPr>
          <p:cNvSpPr/>
          <p:nvPr/>
        </p:nvSpPr>
        <p:spPr>
          <a:xfrm>
            <a:off x="6181344" y="3986784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8" name="Text 31">
            <a:extLst>
              <a:ext uri="{FF2B5EF4-FFF2-40B4-BE49-F238E27FC236}">
                <a16:creationId xmlns:a16="http://schemas.microsoft.com/office/drawing/2014/main" id="{64F1F568-C53D-2F17-E948-9F38A8D163F3}"/>
              </a:ext>
            </a:extLst>
          </p:cNvPr>
          <p:cNvSpPr/>
          <p:nvPr/>
        </p:nvSpPr>
        <p:spPr>
          <a:xfrm>
            <a:off x="6382512" y="4105656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500" dirty="0"/>
          </a:p>
        </p:txBody>
      </p:sp>
      <p:sp>
        <p:nvSpPr>
          <p:cNvPr id="80" name="Text 32">
            <a:extLst>
              <a:ext uri="{FF2B5EF4-FFF2-40B4-BE49-F238E27FC236}">
                <a16:creationId xmlns:a16="http://schemas.microsoft.com/office/drawing/2014/main" id="{437254CE-6E01-1037-0E06-E791D7066B68}"/>
              </a:ext>
            </a:extLst>
          </p:cNvPr>
          <p:cNvSpPr/>
          <p:nvPr/>
        </p:nvSpPr>
        <p:spPr>
          <a:xfrm>
            <a:off x="7114032" y="4142232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Wissenschaft</a:t>
            </a:r>
            <a:endParaRPr lang="en-US" sz="1420" dirty="0"/>
          </a:p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Stiftungen</a:t>
            </a:r>
            <a:endParaRPr lang="en-US" sz="1420" dirty="0"/>
          </a:p>
        </p:txBody>
      </p:sp>
      <p:sp>
        <p:nvSpPr>
          <p:cNvPr id="82" name="Shape 33">
            <a:extLst>
              <a:ext uri="{FF2B5EF4-FFF2-40B4-BE49-F238E27FC236}">
                <a16:creationId xmlns:a16="http://schemas.microsoft.com/office/drawing/2014/main" id="{9E5D8362-A683-407B-3A99-D2243D8AAF50}"/>
              </a:ext>
            </a:extLst>
          </p:cNvPr>
          <p:cNvSpPr/>
          <p:nvPr/>
        </p:nvSpPr>
        <p:spPr>
          <a:xfrm>
            <a:off x="8915400" y="3986784"/>
            <a:ext cx="2569464" cy="1152144"/>
          </a:xfrm>
          <a:prstGeom prst="roundRect">
            <a:avLst>
              <a:gd name="adj" fmla="val 4762"/>
            </a:avLst>
          </a:prstGeom>
          <a:solidFill>
            <a:srgbClr val="F4F7F8"/>
          </a:solidFill>
          <a:ln w="8890">
            <a:solidFill>
              <a:srgbClr val="D9E1E5"/>
            </a:solidFill>
            <a:prstDash val="solid"/>
          </a:ln>
          <a:effectLst>
            <a:outerShdw blurRad="15240" dist="508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84" name="Shape 34">
            <a:extLst>
              <a:ext uri="{FF2B5EF4-FFF2-40B4-BE49-F238E27FC236}">
                <a16:creationId xmlns:a16="http://schemas.microsoft.com/office/drawing/2014/main" id="{B0214C06-16AC-8E46-9E0A-4C0A856AE74B}"/>
              </a:ext>
            </a:extLst>
          </p:cNvPr>
          <p:cNvSpPr/>
          <p:nvPr/>
        </p:nvSpPr>
        <p:spPr>
          <a:xfrm>
            <a:off x="8915400" y="3986784"/>
            <a:ext cx="68580" cy="1152144"/>
          </a:xfrm>
          <a:prstGeom prst="rect">
            <a:avLst/>
          </a:prstGeom>
          <a:solidFill>
            <a:srgbClr val="F0AC29"/>
          </a:solidFill>
          <a:ln w="12700">
            <a:solidFill>
              <a:srgbClr val="F0AC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6" name="Text 35">
            <a:extLst>
              <a:ext uri="{FF2B5EF4-FFF2-40B4-BE49-F238E27FC236}">
                <a16:creationId xmlns:a16="http://schemas.microsoft.com/office/drawing/2014/main" id="{F4C3FAB7-8A0E-09A0-A4D5-BE5E286CC5CA}"/>
              </a:ext>
            </a:extLst>
          </p:cNvPr>
          <p:cNvSpPr/>
          <p:nvPr/>
        </p:nvSpPr>
        <p:spPr>
          <a:xfrm>
            <a:off x="9116568" y="4105656"/>
            <a:ext cx="585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3D51"/>
                </a:solidFill>
                <a:latin typeface="Arial" pitchFamily="34" charset="0"/>
                <a:cs typeface="Arial" pitchFamily="34" charset="-120"/>
              </a:rPr>
              <a:t>9</a:t>
            </a:r>
            <a:endParaRPr lang="en-US" sz="2500" dirty="0"/>
          </a:p>
        </p:txBody>
      </p:sp>
      <p:sp>
        <p:nvSpPr>
          <p:cNvPr id="88" name="Text 36">
            <a:extLst>
              <a:ext uri="{FF2B5EF4-FFF2-40B4-BE49-F238E27FC236}">
                <a16:creationId xmlns:a16="http://schemas.microsoft.com/office/drawing/2014/main" id="{05910095-6DAB-28C6-4F97-F6219CED46AB}"/>
              </a:ext>
            </a:extLst>
          </p:cNvPr>
          <p:cNvSpPr/>
          <p:nvPr/>
        </p:nvSpPr>
        <p:spPr>
          <a:xfrm>
            <a:off x="9848088" y="4142232"/>
            <a:ext cx="147218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Finanzierer</a:t>
            </a:r>
            <a:endParaRPr lang="en-US" sz="1420" dirty="0"/>
          </a:p>
          <a:p>
            <a:pPr marL="0" indent="0">
              <a:buNone/>
            </a:pPr>
            <a:r>
              <a:rPr lang="en-US" sz="1420" dirty="0">
                <a:solidFill>
                  <a:srgbClr val="3244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Dienstleister</a:t>
            </a:r>
            <a:endParaRPr lang="en-US" sz="1420" dirty="0"/>
          </a:p>
        </p:txBody>
      </p:sp>
      <p:sp>
        <p:nvSpPr>
          <p:cNvPr id="92" name="Rechteck: abgerundete Ecken 91">
            <a:extLst>
              <a:ext uri="{FF2B5EF4-FFF2-40B4-BE49-F238E27FC236}">
                <a16:creationId xmlns:a16="http://schemas.microsoft.com/office/drawing/2014/main" id="{13ECEEF4-74A6-F81B-4794-4268B81F2A8F}"/>
              </a:ext>
            </a:extLst>
          </p:cNvPr>
          <p:cNvSpPr/>
          <p:nvPr/>
        </p:nvSpPr>
        <p:spPr>
          <a:xfrm>
            <a:off x="754594" y="5524895"/>
            <a:ext cx="10771633" cy="616025"/>
          </a:xfrm>
          <a:prstGeom prst="roundRect">
            <a:avLst/>
          </a:prstGeom>
          <a:solidFill>
            <a:srgbClr val="02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Bündnis und die Zusammenarbeit im Projekt des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Energiewenderechners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einmalig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und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zeigt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gleichzeitig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Wichtigkeit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dieses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Projekts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für die Energiewende.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0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8F4A3A-47AB-A05A-6BA5-4F49E941E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Neue Phase der Energiewende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D2D6AB-F19A-1576-8AA2-D3B3974A85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115DE5E-75D8-62DE-49AD-1F2532F99171}"/>
              </a:ext>
            </a:extLst>
          </p:cNvPr>
          <p:cNvSpPr/>
          <p:nvPr/>
        </p:nvSpPr>
        <p:spPr>
          <a:xfrm>
            <a:off x="904528" y="1471949"/>
            <a:ext cx="10382943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In der zweiten Hälfte der Energiewende wird die Systemintegration und –</a:t>
            </a:r>
            <a:r>
              <a:rPr lang="de-DE" dirty="0" err="1"/>
              <a:t>effizienz</a:t>
            </a:r>
            <a:r>
              <a:rPr lang="de-DE" dirty="0"/>
              <a:t> entscheidend.</a:t>
            </a:r>
          </a:p>
        </p:txBody>
      </p:sp>
      <p:sp>
        <p:nvSpPr>
          <p:cNvPr id="15" name="Pfeil: Chevron 14">
            <a:extLst>
              <a:ext uri="{FF2B5EF4-FFF2-40B4-BE49-F238E27FC236}">
                <a16:creationId xmlns:a16="http://schemas.microsoft.com/office/drawing/2014/main" id="{CA91B722-4FD2-6530-8AF6-BCA52C3A6ED4}"/>
              </a:ext>
            </a:extLst>
          </p:cNvPr>
          <p:cNvSpPr/>
          <p:nvPr/>
        </p:nvSpPr>
        <p:spPr>
          <a:xfrm>
            <a:off x="2677815" y="3839441"/>
            <a:ext cx="792088" cy="792088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AC25E739-9F28-DD0B-78B5-09B75E7547AD}"/>
              </a:ext>
            </a:extLst>
          </p:cNvPr>
          <p:cNvSpPr/>
          <p:nvPr/>
        </p:nvSpPr>
        <p:spPr>
          <a:xfrm>
            <a:off x="3754560" y="2309302"/>
            <a:ext cx="7704856" cy="1080120"/>
          </a:xfrm>
          <a:prstGeom prst="roundRect">
            <a:avLst/>
          </a:prstGeom>
          <a:solidFill>
            <a:schemeClr val="tx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CDBB82C-8DBF-7E47-7F92-C3F0D7A178CF}"/>
              </a:ext>
            </a:extLst>
          </p:cNvPr>
          <p:cNvSpPr txBox="1"/>
          <p:nvPr/>
        </p:nvSpPr>
        <p:spPr>
          <a:xfrm>
            <a:off x="3856002" y="233740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Mehr Systemeffizienz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26D42D8-401D-1DC3-87EB-C4D4197685D0}"/>
              </a:ext>
            </a:extLst>
          </p:cNvPr>
          <p:cNvSpPr txBox="1"/>
          <p:nvPr/>
        </p:nvSpPr>
        <p:spPr>
          <a:xfrm>
            <a:off x="3856002" y="2618179"/>
            <a:ext cx="731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Erzeugung, Verbrauch, Flexibilitäten und Stromnetze müssen stündlich zusammengedacht und optimiert werden.</a:t>
            </a: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FD1C3A72-0B0E-E74E-D79E-78C608F84543}"/>
              </a:ext>
            </a:extLst>
          </p:cNvPr>
          <p:cNvSpPr/>
          <p:nvPr/>
        </p:nvSpPr>
        <p:spPr>
          <a:xfrm>
            <a:off x="3767977" y="3756068"/>
            <a:ext cx="7704856" cy="1080120"/>
          </a:xfrm>
          <a:prstGeom prst="roundRect">
            <a:avLst/>
          </a:prstGeom>
          <a:solidFill>
            <a:schemeClr val="tx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8FF7449-F016-4870-1328-B35C47C903AA}"/>
              </a:ext>
            </a:extLst>
          </p:cNvPr>
          <p:cNvSpPr txBox="1"/>
          <p:nvPr/>
        </p:nvSpPr>
        <p:spPr>
          <a:xfrm>
            <a:off x="3869419" y="378417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Mehr regionale Planung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0E1DC817-CA93-CF10-FC49-C55534C18406}"/>
              </a:ext>
            </a:extLst>
          </p:cNvPr>
          <p:cNvSpPr txBox="1"/>
          <p:nvPr/>
        </p:nvSpPr>
        <p:spPr>
          <a:xfrm>
            <a:off x="3869419" y="4064945"/>
            <a:ext cx="731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Entscheidend ist nicht nur wie viel gebaut wird – sondern auch wo, wann und in welchem Zusammenspiel im Gesamtsystem.</a:t>
            </a:r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632CB8F2-F077-F4F7-A04B-BA1A3135EE1F}"/>
              </a:ext>
            </a:extLst>
          </p:cNvPr>
          <p:cNvSpPr/>
          <p:nvPr/>
        </p:nvSpPr>
        <p:spPr>
          <a:xfrm>
            <a:off x="3759054" y="5197589"/>
            <a:ext cx="7704856" cy="1080120"/>
          </a:xfrm>
          <a:prstGeom prst="roundRect">
            <a:avLst/>
          </a:prstGeom>
          <a:solidFill>
            <a:schemeClr val="tx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1A162AFE-DEB8-44E7-4B4B-DE51CA73A265}"/>
              </a:ext>
            </a:extLst>
          </p:cNvPr>
          <p:cNvSpPr txBox="1"/>
          <p:nvPr/>
        </p:nvSpPr>
        <p:spPr>
          <a:xfrm>
            <a:off x="3860496" y="5225693"/>
            <a:ext cx="4831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Mehr Transparenz und Planungssicherheit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E62E2B99-049A-B6D4-349E-9B988A5CDA30}"/>
              </a:ext>
            </a:extLst>
          </p:cNvPr>
          <p:cNvSpPr txBox="1"/>
          <p:nvPr/>
        </p:nvSpPr>
        <p:spPr>
          <a:xfrm>
            <a:off x="3860496" y="5506466"/>
            <a:ext cx="7315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Erst eine gemeinsam abgestimmte Datenbasis und Simulation zeigen das Zielbild – und schaffen die Grundlage für sinnvoll ausgestaltete lokale Signale.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C7F56D24-BDB7-1B63-3314-43E4CF821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968" y="2833338"/>
            <a:ext cx="1290757" cy="27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D7089-9522-5194-2280-C4DACC1BE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88913"/>
            <a:ext cx="8942783" cy="1066800"/>
          </a:xfrm>
        </p:spPr>
        <p:txBody>
          <a:bodyPr/>
          <a:lstStyle/>
          <a:p>
            <a:r>
              <a:rPr lang="de-DE" sz="3200" dirty="0"/>
              <a:t>Jetzt alle Vorteile der Erneuerbaren Energien nutzen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4EE45E-B19E-49C2-62CC-A26D5084B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7C9417-BBC4-B6C1-4678-AB566C73A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7" y="1253379"/>
            <a:ext cx="12158323" cy="555282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7BDC677-DD99-268D-E91A-D67CE3F320D4}"/>
              </a:ext>
            </a:extLst>
          </p:cNvPr>
          <p:cNvSpPr txBox="1"/>
          <p:nvPr/>
        </p:nvSpPr>
        <p:spPr>
          <a:xfrm rot="16200000">
            <a:off x="11272303" y="2844663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372912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15B3B6CD-504A-A987-3594-233F6A4A98C7}"/>
              </a:ext>
            </a:extLst>
          </p:cNvPr>
          <p:cNvSpPr/>
          <p:nvPr/>
        </p:nvSpPr>
        <p:spPr>
          <a:xfrm>
            <a:off x="479376" y="4855621"/>
            <a:ext cx="2594923" cy="1193481"/>
          </a:xfrm>
          <a:prstGeom prst="roundRect">
            <a:avLst/>
          </a:prstGeom>
          <a:solidFill>
            <a:srgbClr val="F1F7F3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Rechteck: abgerundete Ecken 54">
            <a:extLst>
              <a:ext uri="{FF2B5EF4-FFF2-40B4-BE49-F238E27FC236}">
                <a16:creationId xmlns:a16="http://schemas.microsoft.com/office/drawing/2014/main" id="{BF7684D7-A825-3128-CFED-306061DB508B}"/>
              </a:ext>
            </a:extLst>
          </p:cNvPr>
          <p:cNvSpPr/>
          <p:nvPr/>
        </p:nvSpPr>
        <p:spPr>
          <a:xfrm>
            <a:off x="3323584" y="4876120"/>
            <a:ext cx="2594923" cy="1193481"/>
          </a:xfrm>
          <a:prstGeom prst="roundRect">
            <a:avLst/>
          </a:prstGeom>
          <a:solidFill>
            <a:srgbClr val="F1F7F3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Rechteck: abgerundete Ecken 56">
            <a:extLst>
              <a:ext uri="{FF2B5EF4-FFF2-40B4-BE49-F238E27FC236}">
                <a16:creationId xmlns:a16="http://schemas.microsoft.com/office/drawing/2014/main" id="{2D35117D-7700-B178-1392-02E16DAC4B98}"/>
              </a:ext>
            </a:extLst>
          </p:cNvPr>
          <p:cNvSpPr/>
          <p:nvPr/>
        </p:nvSpPr>
        <p:spPr>
          <a:xfrm>
            <a:off x="6167792" y="4889501"/>
            <a:ext cx="2594923" cy="1193481"/>
          </a:xfrm>
          <a:prstGeom prst="roundRect">
            <a:avLst/>
          </a:prstGeom>
          <a:solidFill>
            <a:srgbClr val="F1F7F3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Rechteck: abgerundete Ecken 57">
            <a:extLst>
              <a:ext uri="{FF2B5EF4-FFF2-40B4-BE49-F238E27FC236}">
                <a16:creationId xmlns:a16="http://schemas.microsoft.com/office/drawing/2014/main" id="{D5A914C0-AAE7-939E-5140-5B781B65E31F}"/>
              </a:ext>
            </a:extLst>
          </p:cNvPr>
          <p:cNvSpPr/>
          <p:nvPr/>
        </p:nvSpPr>
        <p:spPr>
          <a:xfrm>
            <a:off x="9012000" y="4878471"/>
            <a:ext cx="2630572" cy="1193481"/>
          </a:xfrm>
          <a:prstGeom prst="roundRect">
            <a:avLst/>
          </a:prstGeom>
          <a:solidFill>
            <a:srgbClr val="F1F7F3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D5D4EA82-23B7-4F39-D7E8-47D45FBA4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51" y="5050414"/>
            <a:ext cx="808009" cy="802359"/>
          </a:xfrm>
          <a:prstGeom prst="rect">
            <a:avLst/>
          </a:prstGeom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EA438758-80F6-59BC-209E-13806B53A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270" y="5035843"/>
            <a:ext cx="841338" cy="84133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6B7E22-33C7-BE6B-EF82-356248BA9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88913"/>
            <a:ext cx="8667386" cy="1066800"/>
          </a:xfrm>
        </p:spPr>
        <p:txBody>
          <a:bodyPr/>
          <a:lstStyle/>
          <a:p>
            <a:r>
              <a:rPr lang="de-DE" sz="3200" dirty="0"/>
              <a:t>Ziel: Bottom-Up &amp; regional abgestimmte Planung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5F3333-6D5E-3696-872C-11187C4169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73FCA9-895F-E49B-3098-9002A629E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581" y="1708712"/>
            <a:ext cx="971376" cy="112783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ADDE3CA-E293-CBF2-F39B-87F372B4C5A0}"/>
              </a:ext>
            </a:extLst>
          </p:cNvPr>
          <p:cNvSpPr txBox="1"/>
          <p:nvPr/>
        </p:nvSpPr>
        <p:spPr>
          <a:xfrm>
            <a:off x="4402902" y="1277552"/>
            <a:ext cx="284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Belastbares Gesamtbild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439CB82-FC52-5724-D3D5-0BA5A2FFE8EF}"/>
              </a:ext>
            </a:extLst>
          </p:cNvPr>
          <p:cNvCxnSpPr>
            <a:cxnSpLocks/>
          </p:cNvCxnSpPr>
          <p:nvPr/>
        </p:nvCxnSpPr>
        <p:spPr>
          <a:xfrm>
            <a:off x="4148390" y="2276872"/>
            <a:ext cx="648072" cy="0"/>
          </a:xfrm>
          <a:prstGeom prst="straightConnector1">
            <a:avLst/>
          </a:prstGeom>
          <a:ln w="25400">
            <a:solidFill>
              <a:srgbClr val="0F7A3D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ADC51B9-5BCE-97DD-952A-BA172674ED22}"/>
              </a:ext>
            </a:extLst>
          </p:cNvPr>
          <p:cNvCxnSpPr>
            <a:cxnSpLocks/>
          </p:cNvCxnSpPr>
          <p:nvPr/>
        </p:nvCxnSpPr>
        <p:spPr>
          <a:xfrm flipH="1">
            <a:off x="6528048" y="2276872"/>
            <a:ext cx="607427" cy="0"/>
          </a:xfrm>
          <a:prstGeom prst="straightConnector1">
            <a:avLst/>
          </a:prstGeom>
          <a:ln w="25400">
            <a:solidFill>
              <a:srgbClr val="0F7A3D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CBF357C5-B86E-D974-49D6-8C62FA90D937}"/>
              </a:ext>
            </a:extLst>
          </p:cNvPr>
          <p:cNvCxnSpPr>
            <a:cxnSpLocks/>
          </p:cNvCxnSpPr>
          <p:nvPr/>
        </p:nvCxnSpPr>
        <p:spPr>
          <a:xfrm>
            <a:off x="6952358" y="3594133"/>
            <a:ext cx="648072" cy="0"/>
          </a:xfrm>
          <a:prstGeom prst="straightConnector1">
            <a:avLst/>
          </a:prstGeom>
          <a:ln w="95250">
            <a:solidFill>
              <a:srgbClr val="0F7A3D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Verbinder: gewinkelt 45">
            <a:extLst>
              <a:ext uri="{FF2B5EF4-FFF2-40B4-BE49-F238E27FC236}">
                <a16:creationId xmlns:a16="http://schemas.microsoft.com/office/drawing/2014/main" id="{6017D3BD-FACC-EAF8-4B99-AAE505A13823}"/>
              </a:ext>
            </a:extLst>
          </p:cNvPr>
          <p:cNvCxnSpPr>
            <a:cxnSpLocks/>
            <a:stCxn id="89" idx="0"/>
            <a:endCxn id="7" idx="2"/>
          </p:cNvCxnSpPr>
          <p:nvPr/>
        </p:nvCxnSpPr>
        <p:spPr>
          <a:xfrm rot="5400000" flipH="1" flipV="1">
            <a:off x="4229076" y="1813630"/>
            <a:ext cx="381271" cy="2427115"/>
          </a:xfrm>
          <a:prstGeom prst="bentConnector3">
            <a:avLst>
              <a:gd name="adj1" fmla="val 50000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Verbinder: gewinkelt 47">
            <a:extLst>
              <a:ext uri="{FF2B5EF4-FFF2-40B4-BE49-F238E27FC236}">
                <a16:creationId xmlns:a16="http://schemas.microsoft.com/office/drawing/2014/main" id="{771C2FA9-DCAF-2718-AA00-1BF0977FC163}"/>
              </a:ext>
            </a:extLst>
          </p:cNvPr>
          <p:cNvCxnSpPr>
            <a:cxnSpLocks/>
            <a:stCxn id="102" idx="0"/>
            <a:endCxn id="7" idx="2"/>
          </p:cNvCxnSpPr>
          <p:nvPr/>
        </p:nvCxnSpPr>
        <p:spPr>
          <a:xfrm rot="16200000" flipV="1">
            <a:off x="7032582" y="1437238"/>
            <a:ext cx="389094" cy="3187719"/>
          </a:xfrm>
          <a:prstGeom prst="bentConnector3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0505A9AD-DD44-4AF4-C756-6585128FC90E}"/>
              </a:ext>
            </a:extLst>
          </p:cNvPr>
          <p:cNvCxnSpPr>
            <a:cxnSpLocks/>
            <a:stCxn id="94" idx="0"/>
            <a:endCxn id="7" idx="2"/>
          </p:cNvCxnSpPr>
          <p:nvPr/>
        </p:nvCxnSpPr>
        <p:spPr>
          <a:xfrm flipV="1">
            <a:off x="5633269" y="2836551"/>
            <a:ext cx="0" cy="37625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>
            <a:extLst>
              <a:ext uri="{FF2B5EF4-FFF2-40B4-BE49-F238E27FC236}">
                <a16:creationId xmlns:a16="http://schemas.microsoft.com/office/drawing/2014/main" id="{B87EB2D7-A346-80C7-0115-D0117608FCB7}"/>
              </a:ext>
            </a:extLst>
          </p:cNvPr>
          <p:cNvSpPr txBox="1"/>
          <p:nvPr/>
        </p:nvSpPr>
        <p:spPr>
          <a:xfrm>
            <a:off x="285439" y="3338978"/>
            <a:ext cx="179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Planung auf Landkreisebene</a:t>
            </a:r>
          </a:p>
          <a:p>
            <a:r>
              <a:rPr lang="de-DE" sz="1400" dirty="0"/>
              <a:t>(lokale Analysen, Potenziale &amp; Ziele)</a:t>
            </a:r>
          </a:p>
        </p:txBody>
      </p:sp>
      <p:pic>
        <p:nvPicPr>
          <p:cNvPr id="56" name="Grafik 55">
            <a:extLst>
              <a:ext uri="{FF2B5EF4-FFF2-40B4-BE49-F238E27FC236}">
                <a16:creationId xmlns:a16="http://schemas.microsoft.com/office/drawing/2014/main" id="{8EE399DD-0DDA-8B7C-A32A-4B2B2C0E8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106" y="6177188"/>
            <a:ext cx="9694390" cy="491126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id="{A0C07712-7756-C1A8-15D4-3877E92AA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8094" y="1909993"/>
            <a:ext cx="1347365" cy="2530418"/>
          </a:xfrm>
          <a:prstGeom prst="rect">
            <a:avLst/>
          </a:prstGeom>
        </p:spPr>
      </p:pic>
      <p:sp>
        <p:nvSpPr>
          <p:cNvPr id="60" name="Textfeld 59">
            <a:extLst>
              <a:ext uri="{FF2B5EF4-FFF2-40B4-BE49-F238E27FC236}">
                <a16:creationId xmlns:a16="http://schemas.microsoft.com/office/drawing/2014/main" id="{03035338-2BFA-B072-725B-693530122868}"/>
              </a:ext>
            </a:extLst>
          </p:cNvPr>
          <p:cNvSpPr txBox="1"/>
          <p:nvPr/>
        </p:nvSpPr>
        <p:spPr>
          <a:xfrm>
            <a:off x="10449112" y="1568303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rgbClr val="0E7238"/>
                </a:solidFill>
              </a:rPr>
              <a:t>Legende</a:t>
            </a:r>
          </a:p>
        </p:txBody>
      </p:sp>
      <p:pic>
        <p:nvPicPr>
          <p:cNvPr id="62" name="Grafik 61">
            <a:extLst>
              <a:ext uri="{FF2B5EF4-FFF2-40B4-BE49-F238E27FC236}">
                <a16:creationId xmlns:a16="http://schemas.microsoft.com/office/drawing/2014/main" id="{06897DBE-272A-8FC8-F367-9C1DF546BA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9816" y="4001408"/>
            <a:ext cx="1950685" cy="584775"/>
          </a:xfrm>
          <a:prstGeom prst="rect">
            <a:avLst/>
          </a:prstGeom>
        </p:spPr>
      </p:pic>
      <p:pic>
        <p:nvPicPr>
          <p:cNvPr id="64" name="Grafik 63">
            <a:extLst>
              <a:ext uri="{FF2B5EF4-FFF2-40B4-BE49-F238E27FC236}">
                <a16:creationId xmlns:a16="http://schemas.microsoft.com/office/drawing/2014/main" id="{3217C0C4-69DF-F472-6654-6F84F7B5F5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7925" y="4001408"/>
            <a:ext cx="1950685" cy="584775"/>
          </a:xfrm>
          <a:prstGeom prst="rect">
            <a:avLst/>
          </a:prstGeom>
        </p:spPr>
      </p:pic>
      <p:pic>
        <p:nvPicPr>
          <p:cNvPr id="66" name="Grafik 65">
            <a:extLst>
              <a:ext uri="{FF2B5EF4-FFF2-40B4-BE49-F238E27FC236}">
                <a16:creationId xmlns:a16="http://schemas.microsoft.com/office/drawing/2014/main" id="{A225AB17-1543-BEBA-D4A8-D19CDB11BC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9155" y="4018329"/>
            <a:ext cx="1950685" cy="584775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31DDE500-3305-79F1-DCF7-FEF9A2DE2E94}"/>
              </a:ext>
            </a:extLst>
          </p:cNvPr>
          <p:cNvSpPr/>
          <p:nvPr/>
        </p:nvSpPr>
        <p:spPr>
          <a:xfrm>
            <a:off x="1550749" y="5013247"/>
            <a:ext cx="1340600" cy="863934"/>
          </a:xfrm>
          <a:prstGeom prst="rect">
            <a:avLst/>
          </a:prstGeom>
          <a:solidFill>
            <a:srgbClr val="F2F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>
              <a:solidFill>
                <a:srgbClr val="00B0F0"/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C10AC52-8E6C-A9B0-3846-79E0EFD993EF}"/>
              </a:ext>
            </a:extLst>
          </p:cNvPr>
          <p:cNvSpPr/>
          <p:nvPr/>
        </p:nvSpPr>
        <p:spPr>
          <a:xfrm>
            <a:off x="1435657" y="5107994"/>
            <a:ext cx="1455692" cy="718071"/>
          </a:xfrm>
          <a:prstGeom prst="rect">
            <a:avLst/>
          </a:prstGeom>
          <a:solidFill>
            <a:srgbClr val="F2F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Erzeugung vor Ort</a:t>
            </a:r>
          </a:p>
          <a:p>
            <a:pPr algn="ctr"/>
            <a:endParaRPr lang="de-DE" sz="600" dirty="0">
              <a:solidFill>
                <a:srgbClr val="1A682F"/>
              </a:solidFill>
            </a:endParaRPr>
          </a:p>
          <a:p>
            <a:pPr algn="ctr"/>
            <a:r>
              <a:rPr lang="de-DE" sz="1400" dirty="0">
                <a:solidFill>
                  <a:srgbClr val="1A682F"/>
                </a:solidFill>
              </a:rPr>
              <a:t> </a:t>
            </a:r>
            <a:r>
              <a:rPr lang="de-DE" sz="1400" dirty="0">
                <a:solidFill>
                  <a:srgbClr val="1A682F"/>
                </a:solidFill>
                <a:sym typeface="Wingdings" panose="05000000000000000000" pitchFamily="2" charset="2"/>
              </a:rPr>
              <a:t> </a:t>
            </a:r>
            <a:r>
              <a:rPr lang="de-DE" sz="1400" dirty="0">
                <a:solidFill>
                  <a:srgbClr val="1A682F"/>
                </a:solidFill>
              </a:rPr>
              <a:t>weniger Transportbedarf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943AC407-CA14-D57A-E324-864135E96AE9}"/>
              </a:ext>
            </a:extLst>
          </p:cNvPr>
          <p:cNvSpPr/>
          <p:nvPr/>
        </p:nvSpPr>
        <p:spPr>
          <a:xfrm>
            <a:off x="4300099" y="5086178"/>
            <a:ext cx="1521631" cy="718071"/>
          </a:xfrm>
          <a:prstGeom prst="rect">
            <a:avLst/>
          </a:prstGeom>
          <a:solidFill>
            <a:srgbClr val="F2F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Bessere Netzintegration</a:t>
            </a:r>
          </a:p>
          <a:p>
            <a:pPr algn="ctr"/>
            <a:endParaRPr lang="de-DE" sz="600" dirty="0">
              <a:solidFill>
                <a:srgbClr val="1A682F"/>
              </a:solidFill>
            </a:endParaRPr>
          </a:p>
          <a:p>
            <a:pPr algn="ctr"/>
            <a:r>
              <a:rPr lang="de-DE" sz="1400" dirty="0">
                <a:solidFill>
                  <a:srgbClr val="1A682F"/>
                </a:solidFill>
              </a:rPr>
              <a:t> </a:t>
            </a:r>
            <a:r>
              <a:rPr lang="de-DE" sz="1400" dirty="0">
                <a:solidFill>
                  <a:srgbClr val="1A682F"/>
                </a:solidFill>
                <a:sym typeface="Wingdings" panose="05000000000000000000" pitchFamily="2" charset="2"/>
              </a:rPr>
              <a:t> </a:t>
            </a:r>
            <a:r>
              <a:rPr lang="de-DE" sz="1400" dirty="0">
                <a:solidFill>
                  <a:srgbClr val="1A682F"/>
                </a:solidFill>
              </a:rPr>
              <a:t>bessere Netzfahrweise</a:t>
            </a: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4538CFB6-F545-0762-81B6-572EF9B9AF8C}"/>
              </a:ext>
            </a:extLst>
          </p:cNvPr>
          <p:cNvSpPr/>
          <p:nvPr/>
        </p:nvSpPr>
        <p:spPr>
          <a:xfrm>
            <a:off x="6995411" y="5115314"/>
            <a:ext cx="1754751" cy="718071"/>
          </a:xfrm>
          <a:prstGeom prst="rect">
            <a:avLst/>
          </a:prstGeom>
          <a:solidFill>
            <a:srgbClr val="F2F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Weniger Redispatch</a:t>
            </a:r>
          </a:p>
          <a:p>
            <a:pPr algn="ctr"/>
            <a:endParaRPr lang="de-DE" sz="600" dirty="0">
              <a:solidFill>
                <a:srgbClr val="1A682F"/>
              </a:solidFill>
            </a:endParaRPr>
          </a:p>
          <a:p>
            <a:pPr algn="ctr"/>
            <a:r>
              <a:rPr lang="de-DE" sz="1400" dirty="0">
                <a:solidFill>
                  <a:srgbClr val="1A682F"/>
                </a:solidFill>
              </a:rPr>
              <a:t> </a:t>
            </a:r>
            <a:r>
              <a:rPr lang="de-DE" sz="1400" dirty="0">
                <a:solidFill>
                  <a:srgbClr val="1A682F"/>
                </a:solidFill>
                <a:sym typeface="Wingdings" panose="05000000000000000000" pitchFamily="2" charset="2"/>
              </a:rPr>
              <a:t> </a:t>
            </a:r>
            <a:r>
              <a:rPr lang="de-DE" sz="1400" dirty="0">
                <a:solidFill>
                  <a:srgbClr val="1A682F"/>
                </a:solidFill>
              </a:rPr>
              <a:t>durch regionale Integration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0C7F3F84-44E1-81C2-122D-BD195B4CFB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5679" y="4999786"/>
            <a:ext cx="841338" cy="877395"/>
          </a:xfrm>
          <a:prstGeom prst="rect">
            <a:avLst/>
          </a:prstGeom>
        </p:spPr>
      </p:pic>
      <p:sp>
        <p:nvSpPr>
          <p:cNvPr id="67" name="Rechteck 66">
            <a:extLst>
              <a:ext uri="{FF2B5EF4-FFF2-40B4-BE49-F238E27FC236}">
                <a16:creationId xmlns:a16="http://schemas.microsoft.com/office/drawing/2014/main" id="{BEF7E970-B94C-8067-2D76-96C90B383D28}"/>
              </a:ext>
            </a:extLst>
          </p:cNvPr>
          <p:cNvSpPr/>
          <p:nvPr/>
        </p:nvSpPr>
        <p:spPr>
          <a:xfrm>
            <a:off x="9887821" y="5134702"/>
            <a:ext cx="1754751" cy="718071"/>
          </a:xfrm>
          <a:prstGeom prst="rect">
            <a:avLst/>
          </a:prstGeom>
          <a:solidFill>
            <a:srgbClr val="F2F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Bessere Langfrist Netzplanung</a:t>
            </a:r>
          </a:p>
          <a:p>
            <a:pPr algn="ctr"/>
            <a:endParaRPr lang="de-DE" sz="600" dirty="0">
              <a:solidFill>
                <a:srgbClr val="1A682F"/>
              </a:solidFill>
            </a:endParaRPr>
          </a:p>
          <a:p>
            <a:pPr algn="ctr"/>
            <a:r>
              <a:rPr lang="de-DE" sz="1400" dirty="0">
                <a:solidFill>
                  <a:srgbClr val="1A682F"/>
                </a:solidFill>
              </a:rPr>
              <a:t> </a:t>
            </a:r>
            <a:r>
              <a:rPr lang="de-DE" sz="1400" dirty="0">
                <a:solidFill>
                  <a:srgbClr val="1A682F"/>
                </a:solidFill>
                <a:sym typeface="Wingdings" panose="05000000000000000000" pitchFamily="2" charset="2"/>
              </a:rPr>
              <a:t> </a:t>
            </a:r>
            <a:r>
              <a:rPr lang="de-DE" sz="1400" dirty="0">
                <a:solidFill>
                  <a:srgbClr val="1A682F"/>
                </a:solidFill>
              </a:rPr>
              <a:t>Ausbau besser planen &amp; Synergien</a:t>
            </a: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B5A3AE28-13F0-F9E6-DEE2-9B324890A7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4700" y="4999786"/>
            <a:ext cx="909017" cy="902704"/>
          </a:xfrm>
          <a:prstGeom prst="rect">
            <a:avLst/>
          </a:prstGeom>
        </p:spPr>
      </p:pic>
      <p:sp>
        <p:nvSpPr>
          <p:cNvPr id="69" name="Rechteck: abgerundete Ecken 68">
            <a:extLst>
              <a:ext uri="{FF2B5EF4-FFF2-40B4-BE49-F238E27FC236}">
                <a16:creationId xmlns:a16="http://schemas.microsoft.com/office/drawing/2014/main" id="{DEE54FF1-E00B-A00E-7C2E-35D5F73BD44B}"/>
              </a:ext>
            </a:extLst>
          </p:cNvPr>
          <p:cNvSpPr/>
          <p:nvPr/>
        </p:nvSpPr>
        <p:spPr>
          <a:xfrm>
            <a:off x="1513553" y="1781708"/>
            <a:ext cx="2402359" cy="1021670"/>
          </a:xfrm>
          <a:prstGeom prst="roundRect">
            <a:avLst/>
          </a:prstGeom>
          <a:solidFill>
            <a:srgbClr val="F8FBF9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1" name="Grafik 70">
            <a:extLst>
              <a:ext uri="{FF2B5EF4-FFF2-40B4-BE49-F238E27FC236}">
                <a16:creationId xmlns:a16="http://schemas.microsoft.com/office/drawing/2014/main" id="{D205DC80-9D12-6633-50D4-92FC54E0F7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9604" y="1877017"/>
            <a:ext cx="747028" cy="827477"/>
          </a:xfrm>
          <a:prstGeom prst="rect">
            <a:avLst/>
          </a:prstGeom>
        </p:spPr>
      </p:pic>
      <p:sp>
        <p:nvSpPr>
          <p:cNvPr id="75" name="Rechteck 74">
            <a:extLst>
              <a:ext uri="{FF2B5EF4-FFF2-40B4-BE49-F238E27FC236}">
                <a16:creationId xmlns:a16="http://schemas.microsoft.com/office/drawing/2014/main" id="{4A130520-C92D-D7A8-B0C7-007310DAEB6A}"/>
              </a:ext>
            </a:extLst>
          </p:cNvPr>
          <p:cNvSpPr/>
          <p:nvPr/>
        </p:nvSpPr>
        <p:spPr>
          <a:xfrm>
            <a:off x="2403040" y="1906857"/>
            <a:ext cx="1455692" cy="718071"/>
          </a:xfrm>
          <a:prstGeom prst="rect">
            <a:avLst/>
          </a:prstGeom>
          <a:solidFill>
            <a:srgbClr val="F8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Erzeugung stärker am Verbrauch ausrichten</a:t>
            </a:r>
            <a:endParaRPr lang="de-DE" sz="1400" dirty="0">
              <a:solidFill>
                <a:srgbClr val="1A682F"/>
              </a:solidFill>
            </a:endParaRPr>
          </a:p>
        </p:txBody>
      </p:sp>
      <p:sp>
        <p:nvSpPr>
          <p:cNvPr id="77" name="Rechteck: abgerundete Ecken 76">
            <a:extLst>
              <a:ext uri="{FF2B5EF4-FFF2-40B4-BE49-F238E27FC236}">
                <a16:creationId xmlns:a16="http://schemas.microsoft.com/office/drawing/2014/main" id="{A3FC0C44-CE6B-39FE-7ECA-62075A39F9E3}"/>
              </a:ext>
            </a:extLst>
          </p:cNvPr>
          <p:cNvSpPr/>
          <p:nvPr/>
        </p:nvSpPr>
        <p:spPr>
          <a:xfrm>
            <a:off x="7342967" y="1757908"/>
            <a:ext cx="2402359" cy="1021670"/>
          </a:xfrm>
          <a:prstGeom prst="roundRect">
            <a:avLst/>
          </a:prstGeom>
          <a:solidFill>
            <a:srgbClr val="F8FBF9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E6519DFE-A392-C808-4891-79C565633F88}"/>
              </a:ext>
            </a:extLst>
          </p:cNvPr>
          <p:cNvSpPr/>
          <p:nvPr/>
        </p:nvSpPr>
        <p:spPr>
          <a:xfrm>
            <a:off x="8055735" y="1883057"/>
            <a:ext cx="1632411" cy="718071"/>
          </a:xfrm>
          <a:prstGeom prst="rect">
            <a:avLst/>
          </a:prstGeom>
          <a:solidFill>
            <a:srgbClr val="F8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Regionale Ausbauziele vorausschauend planen</a:t>
            </a:r>
            <a:endParaRPr lang="de-DE" sz="1400" dirty="0">
              <a:solidFill>
                <a:srgbClr val="1A682F"/>
              </a:solidFill>
            </a:endParaRPr>
          </a:p>
        </p:txBody>
      </p:sp>
      <p:pic>
        <p:nvPicPr>
          <p:cNvPr id="73" name="Grafik 72">
            <a:extLst>
              <a:ext uri="{FF2B5EF4-FFF2-40B4-BE49-F238E27FC236}">
                <a16:creationId xmlns:a16="http://schemas.microsoft.com/office/drawing/2014/main" id="{AA2373F1-81DD-9A8B-591B-448BC97E5A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1789" y="1877755"/>
            <a:ext cx="709521" cy="715585"/>
          </a:xfrm>
          <a:prstGeom prst="rect">
            <a:avLst/>
          </a:prstGeom>
        </p:spPr>
      </p:pic>
      <p:sp>
        <p:nvSpPr>
          <p:cNvPr id="89" name="Rechteck: abgerundete Ecken 88">
            <a:extLst>
              <a:ext uri="{FF2B5EF4-FFF2-40B4-BE49-F238E27FC236}">
                <a16:creationId xmlns:a16="http://schemas.microsoft.com/office/drawing/2014/main" id="{EF88008A-2BA7-F2E2-63C0-C2C4FECD06AE}"/>
              </a:ext>
            </a:extLst>
          </p:cNvPr>
          <p:cNvSpPr/>
          <p:nvPr/>
        </p:nvSpPr>
        <p:spPr>
          <a:xfrm>
            <a:off x="2230811" y="3217822"/>
            <a:ext cx="1950685" cy="687720"/>
          </a:xfrm>
          <a:prstGeom prst="roundRect">
            <a:avLst/>
          </a:prstGeom>
          <a:solidFill>
            <a:srgbClr val="F8FBF9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7" name="Grafik 86">
            <a:extLst>
              <a:ext uri="{FF2B5EF4-FFF2-40B4-BE49-F238E27FC236}">
                <a16:creationId xmlns:a16="http://schemas.microsoft.com/office/drawing/2014/main" id="{DB0BBE47-AF2F-4C5F-896B-C47F2B1C88A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7172" y="3304358"/>
            <a:ext cx="440460" cy="511700"/>
          </a:xfrm>
          <a:prstGeom prst="rect">
            <a:avLst/>
          </a:prstGeom>
        </p:spPr>
      </p:pic>
      <p:sp>
        <p:nvSpPr>
          <p:cNvPr id="92" name="Rechteck 91">
            <a:extLst>
              <a:ext uri="{FF2B5EF4-FFF2-40B4-BE49-F238E27FC236}">
                <a16:creationId xmlns:a16="http://schemas.microsoft.com/office/drawing/2014/main" id="{A29906D5-076D-4804-8E82-0E91C7CEEE8F}"/>
              </a:ext>
            </a:extLst>
          </p:cNvPr>
          <p:cNvSpPr/>
          <p:nvPr/>
        </p:nvSpPr>
        <p:spPr>
          <a:xfrm>
            <a:off x="2825990" y="3421029"/>
            <a:ext cx="1269411" cy="281306"/>
          </a:xfrm>
          <a:prstGeom prst="rect">
            <a:avLst/>
          </a:prstGeom>
          <a:solidFill>
            <a:srgbClr val="F8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Landkreis A</a:t>
            </a:r>
            <a:endParaRPr lang="de-DE" sz="1400" dirty="0">
              <a:solidFill>
                <a:srgbClr val="1A682F"/>
              </a:solidFill>
            </a:endParaRPr>
          </a:p>
        </p:txBody>
      </p:sp>
      <p:sp>
        <p:nvSpPr>
          <p:cNvPr id="94" name="Rechteck: abgerundete Ecken 93">
            <a:extLst>
              <a:ext uri="{FF2B5EF4-FFF2-40B4-BE49-F238E27FC236}">
                <a16:creationId xmlns:a16="http://schemas.microsoft.com/office/drawing/2014/main" id="{1DAE6201-9566-D995-B8E8-8F65F88666E7}"/>
              </a:ext>
            </a:extLst>
          </p:cNvPr>
          <p:cNvSpPr/>
          <p:nvPr/>
        </p:nvSpPr>
        <p:spPr>
          <a:xfrm>
            <a:off x="4657926" y="3212805"/>
            <a:ext cx="1950685" cy="687720"/>
          </a:xfrm>
          <a:prstGeom prst="roundRect">
            <a:avLst/>
          </a:prstGeom>
          <a:solidFill>
            <a:srgbClr val="F8FBF9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2DB8345E-C70B-1D5C-2736-2E92C9CE9DE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287" y="3299341"/>
            <a:ext cx="440460" cy="511700"/>
          </a:xfrm>
          <a:prstGeom prst="rect">
            <a:avLst/>
          </a:prstGeom>
        </p:spPr>
      </p:pic>
      <p:sp>
        <p:nvSpPr>
          <p:cNvPr id="98" name="Rechteck 97">
            <a:extLst>
              <a:ext uri="{FF2B5EF4-FFF2-40B4-BE49-F238E27FC236}">
                <a16:creationId xmlns:a16="http://schemas.microsoft.com/office/drawing/2014/main" id="{DDC05AA1-A320-C32C-A014-69A4BA9BC6A9}"/>
              </a:ext>
            </a:extLst>
          </p:cNvPr>
          <p:cNvSpPr/>
          <p:nvPr/>
        </p:nvSpPr>
        <p:spPr>
          <a:xfrm>
            <a:off x="5253105" y="3416012"/>
            <a:ext cx="1269411" cy="281306"/>
          </a:xfrm>
          <a:prstGeom prst="rect">
            <a:avLst/>
          </a:prstGeom>
          <a:solidFill>
            <a:srgbClr val="F8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Landkreis B</a:t>
            </a:r>
            <a:endParaRPr lang="de-DE" sz="1400" dirty="0">
              <a:solidFill>
                <a:srgbClr val="1A682F"/>
              </a:solidFill>
            </a:endParaRPr>
          </a:p>
        </p:txBody>
      </p:sp>
      <p:sp>
        <p:nvSpPr>
          <p:cNvPr id="102" name="Rechteck: abgerundete Ecken 101">
            <a:extLst>
              <a:ext uri="{FF2B5EF4-FFF2-40B4-BE49-F238E27FC236}">
                <a16:creationId xmlns:a16="http://schemas.microsoft.com/office/drawing/2014/main" id="{B4D4E122-8E21-DA35-972C-A095DD2309AC}"/>
              </a:ext>
            </a:extLst>
          </p:cNvPr>
          <p:cNvSpPr/>
          <p:nvPr/>
        </p:nvSpPr>
        <p:spPr>
          <a:xfrm>
            <a:off x="7845645" y="3225645"/>
            <a:ext cx="1950685" cy="687720"/>
          </a:xfrm>
          <a:prstGeom prst="roundRect">
            <a:avLst/>
          </a:prstGeom>
          <a:solidFill>
            <a:srgbClr val="F8FBF9"/>
          </a:solidFill>
          <a:ln>
            <a:solidFill>
              <a:srgbClr val="7DB2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4" name="Grafik 103">
            <a:extLst>
              <a:ext uri="{FF2B5EF4-FFF2-40B4-BE49-F238E27FC236}">
                <a16:creationId xmlns:a16="http://schemas.microsoft.com/office/drawing/2014/main" id="{671B4186-C3DA-FD6A-50CF-DB398325E924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2006" y="3312181"/>
            <a:ext cx="440460" cy="511700"/>
          </a:xfrm>
          <a:prstGeom prst="rect">
            <a:avLst/>
          </a:prstGeom>
        </p:spPr>
      </p:pic>
      <p:sp>
        <p:nvSpPr>
          <p:cNvPr id="106" name="Rechteck 105">
            <a:extLst>
              <a:ext uri="{FF2B5EF4-FFF2-40B4-BE49-F238E27FC236}">
                <a16:creationId xmlns:a16="http://schemas.microsoft.com/office/drawing/2014/main" id="{D0EA6F03-E702-EBEB-D53C-7246C4A8D47F}"/>
              </a:ext>
            </a:extLst>
          </p:cNvPr>
          <p:cNvSpPr/>
          <p:nvPr/>
        </p:nvSpPr>
        <p:spPr>
          <a:xfrm>
            <a:off x="8440824" y="3428852"/>
            <a:ext cx="1269411" cy="281306"/>
          </a:xfrm>
          <a:prstGeom prst="rect">
            <a:avLst/>
          </a:prstGeom>
          <a:solidFill>
            <a:srgbClr val="F8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rgbClr val="1A682F"/>
                </a:solidFill>
              </a:rPr>
              <a:t>Landkreis Z</a:t>
            </a:r>
            <a:endParaRPr lang="de-DE" sz="1400" dirty="0">
              <a:solidFill>
                <a:srgbClr val="1A682F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FD99B5C-876D-9BAD-7789-B6019691FE31}"/>
              </a:ext>
            </a:extLst>
          </p:cNvPr>
          <p:cNvSpPr txBox="1"/>
          <p:nvPr/>
        </p:nvSpPr>
        <p:spPr>
          <a:xfrm rot="16200000">
            <a:off x="11272303" y="2844663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637266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82026-564A-3F47-3564-085ACB14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Vom Datenfundament zur Planungssicherheit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EB9961-C126-0366-C28B-1DA8B46FDF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C98C9EF-B907-36B2-7D4B-49060A36E1A6}"/>
              </a:ext>
            </a:extLst>
          </p:cNvPr>
          <p:cNvSpPr txBox="1"/>
          <p:nvPr/>
        </p:nvSpPr>
        <p:spPr>
          <a:xfrm>
            <a:off x="1415480" y="1484784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Energiewenderechner schafft eine gemeinsame Grundlage für Entscheidungen auf regionaler Ebene.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4E30CD31-1D5E-5CF6-5AD0-51F10E6E7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5384652"/>
            <a:ext cx="10995172" cy="89634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B8A6438-9EFB-8586-F6F2-1760C3B64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2246588"/>
            <a:ext cx="1928724" cy="271472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747A44C-02A6-3DD0-34F3-392C9BF7B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356" y="2246588"/>
            <a:ext cx="1928724" cy="2772153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66151A00-93CF-985B-656F-2AFD91B06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80" y="2203626"/>
            <a:ext cx="1928724" cy="2858076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525F468-C808-72EB-ED0E-9AA5686120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0904" y="2447620"/>
            <a:ext cx="2016224" cy="2620526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86DEC808-D846-5B7C-2425-5D5C0C3594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8821" y="3309498"/>
            <a:ext cx="624666" cy="64633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69B023B5-BE98-383A-86D0-816874C97D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080" y="3309498"/>
            <a:ext cx="624666" cy="646331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12AC802A-F82F-A5AD-737A-7AF4EC0A90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1150" y="3309498"/>
            <a:ext cx="852608" cy="64633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61BDC20-E784-F58C-76B3-BEBDFDB9F25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13759"/>
              </a:clrFrom>
              <a:clrTo>
                <a:srgbClr val="01375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7488" y="5533522"/>
            <a:ext cx="513871" cy="598605"/>
          </a:xfrm>
          <a:prstGeom prst="rect">
            <a:avLst/>
          </a:prstGeom>
          <a:solidFill>
            <a:srgbClr val="012D49"/>
          </a:solidFill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692EA96-88F4-5CA6-F57C-94DFFA2C150F}"/>
              </a:ext>
            </a:extLst>
          </p:cNvPr>
          <p:cNvSpPr txBox="1"/>
          <p:nvPr/>
        </p:nvSpPr>
        <p:spPr>
          <a:xfrm rot="16200000">
            <a:off x="11272303" y="2844663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3433137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D4D2F-26C7-9170-4477-F6CE68E9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60C2E6-7859-C721-C923-C92EBE520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9B77BD-39AC-52AC-62FF-4649F6C390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25FEDC9-C10A-2C65-6B11-E1979FB1C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7"/>
            <a:ext cx="12192000" cy="685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06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80C5E-7E4E-CDB7-E75E-A34AACF5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5F39F0-1D9E-153C-32A3-B6B57CB29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43018F-03C8-8052-AC3C-E419A696B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119E58F-A37C-A84A-1CCA-AC962AE2F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7" y="0"/>
            <a:ext cx="12099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2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6E0B7-2132-6DAD-D206-8DBECA662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FD3935-AB3E-3AE2-AEA9-8B92F67A9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17DF4A-2663-B28E-26AB-8406A0B75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A8C6C0-8A45-8242-A3D6-8A167B8715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44C377E-936F-B9E4-7DC3-F743F766B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38"/>
            <a:ext cx="12192000" cy="682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04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68240-6387-45D3-E3A0-868C032FD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D85E0-207D-49B8-DA25-06D46CE2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B5CC2E-94BA-641A-0537-EB849A9EB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FF4456-F386-FD84-EFBB-F1C7C1547F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69D3E62-BCE3-8069-358A-44AD20DEE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" y="0"/>
            <a:ext cx="12185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7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7FFDF-DF7D-5EDF-3F56-482A8FA31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F2714-DAA0-9585-D27F-6C82354C5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CCABE2-5909-4FC3-4B0F-E9FC81404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B02966-A71F-1D75-8A23-1AED75FC46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F2C46-AC72-42DC-A99B-2F1F14DAC966}" type="slidenum">
              <a:rPr lang="de-DE" smtClean="0"/>
              <a:pPr/>
              <a:t>11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6FBF8A0-087C-C5C3-BD4F-22E9BB845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47"/>
            <a:ext cx="12192000" cy="677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21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7492FF-F45D-1DE1-2294-0BC69C1FC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Energiewende ist eine Maschine mit zehntausenden regionalen Zahnrädern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387998-3EC0-A20B-F58B-E7F3481FFB9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12</a:t>
            </a:fld>
            <a:endParaRPr lang="de-DE"/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D58E195B-B1C2-575F-6196-3F49D3A8B608}"/>
              </a:ext>
            </a:extLst>
          </p:cNvPr>
          <p:cNvSpPr/>
          <p:nvPr/>
        </p:nvSpPr>
        <p:spPr>
          <a:xfrm>
            <a:off x="1343472" y="5656296"/>
            <a:ext cx="9720000" cy="725007"/>
          </a:xfrm>
          <a:prstGeom prst="roundRect">
            <a:avLst/>
          </a:prstGeom>
          <a:solidFill>
            <a:srgbClr val="023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Energiewenderechner soll somit sicherstellen, dass diese regionalen Zahnräder auch zusammen passen und die „Maschine“ auch funktioniert.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3B7DBA-7D57-255C-3065-6272D5A99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189" y="1392670"/>
            <a:ext cx="7384565" cy="412666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ABCBAEB-C6D4-31A1-8134-7313CAC0D25D}"/>
              </a:ext>
            </a:extLst>
          </p:cNvPr>
          <p:cNvSpPr txBox="1"/>
          <p:nvPr/>
        </p:nvSpPr>
        <p:spPr>
          <a:xfrm>
            <a:off x="47328" y="6518260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1926766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DF448-7E79-B6EC-E795-497559C2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Vorteile einer gemeinsamen Datengrundlage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3788E10-BBA5-6866-96D6-4DB41DC2DB6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13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9E2397C-52C2-735B-EB10-796F5A29A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1497577"/>
            <a:ext cx="9768408" cy="517151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0DB31DB-BB32-FAEE-E334-AA776C8473EA}"/>
              </a:ext>
            </a:extLst>
          </p:cNvPr>
          <p:cNvSpPr txBox="1"/>
          <p:nvPr/>
        </p:nvSpPr>
        <p:spPr>
          <a:xfrm>
            <a:off x="47328" y="6518260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3869594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DBC749-8E2C-B4B4-4532-D3B85577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Vorteile einer gemeinsamen Simulationsebene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E7D916-DA76-2180-35E7-1A767B3A062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14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B8A561D-64AB-ACB3-DF74-A2B1119326F3}"/>
              </a:ext>
            </a:extLst>
          </p:cNvPr>
          <p:cNvSpPr txBox="1"/>
          <p:nvPr/>
        </p:nvSpPr>
        <p:spPr>
          <a:xfrm>
            <a:off x="2711623" y="5252662"/>
            <a:ext cx="804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Der Energiewenderechner macht Wirkungen sichtbar – und ermöglicht Nutzern, den Rahmen zu verstehen und selbst zu optimieren.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DA4C92C-A323-FF60-EFC3-D2B9CA998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474" y="1412776"/>
            <a:ext cx="8655052" cy="435897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DB34709-0B7E-AA47-D81A-16C65D49B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787" y="5898993"/>
            <a:ext cx="7952351" cy="76181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DC3A791-38B3-1875-03F4-27EBBD2A099A}"/>
              </a:ext>
            </a:extLst>
          </p:cNvPr>
          <p:cNvSpPr txBox="1"/>
          <p:nvPr/>
        </p:nvSpPr>
        <p:spPr>
          <a:xfrm>
            <a:off x="47328" y="6518260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388506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A6EFB-30FD-1A04-CA61-7E6B12BE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Eine gemeinsame Kommunikationsebene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7876691-3A95-02AF-853A-5BD1508AA2D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15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FAFFD2E-A385-D088-20EF-3AF1B7373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1306758"/>
            <a:ext cx="9840416" cy="541472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44F1EE7-21BB-D57E-F2D7-4A2AC45F695F}"/>
              </a:ext>
            </a:extLst>
          </p:cNvPr>
          <p:cNvSpPr txBox="1"/>
          <p:nvPr/>
        </p:nvSpPr>
        <p:spPr>
          <a:xfrm>
            <a:off x="47328" y="6518260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3209055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F58A5A-55F5-A38D-03B3-AEE3345E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Stadt und Land ergänzen sich im Energiesystem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04BD2D8-E38B-BD0B-8043-3F5AD5D7B6B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16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D02B06C-9AC6-1FF6-C6CB-41B358B1D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33" y="1329576"/>
            <a:ext cx="11879333" cy="539190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3B32AF8-35D5-B3D9-5178-8A3452D68A0E}"/>
              </a:ext>
            </a:extLst>
          </p:cNvPr>
          <p:cNvSpPr txBox="1"/>
          <p:nvPr/>
        </p:nvSpPr>
        <p:spPr>
          <a:xfrm>
            <a:off x="15356" y="6611779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470827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2C1A4-D201-C149-6362-B1DA6EE9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Vom Zielbild zur Anwendung</a:t>
            </a:r>
            <a:br>
              <a:rPr lang="de-DE" dirty="0"/>
            </a:br>
            <a:r>
              <a:rPr lang="de-DE" sz="2400" dirty="0"/>
              <a:t>Jetzt zeigen wir den Energiewenderechner im praktischen Einsatz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2D96F64-3CB9-C461-446F-0746328F2D8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17</a:t>
            </a:fld>
            <a:endParaRPr lang="de-DE"/>
          </a:p>
        </p:txBody>
      </p:sp>
      <p:pic>
        <p:nvPicPr>
          <p:cNvPr id="7" name="Grafik 6">
            <a:hlinkClick r:id="rId2"/>
            <a:extLst>
              <a:ext uri="{FF2B5EF4-FFF2-40B4-BE49-F238E27FC236}">
                <a16:creationId xmlns:a16="http://schemas.microsoft.com/office/drawing/2014/main" id="{38CCD577-66D2-4C66-4BDF-800B7D91A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500823"/>
            <a:ext cx="10441160" cy="512640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BACDE61-472E-58A8-C445-DC6A10DFECDA}"/>
              </a:ext>
            </a:extLst>
          </p:cNvPr>
          <p:cNvSpPr txBox="1"/>
          <p:nvPr/>
        </p:nvSpPr>
        <p:spPr>
          <a:xfrm>
            <a:off x="47328" y="6518260"/>
            <a:ext cx="15258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/>
              <a:t>Bild mit KI erstellt</a:t>
            </a:r>
          </a:p>
        </p:txBody>
      </p:sp>
    </p:spTree>
    <p:extLst>
      <p:ext uri="{BB962C8B-B14F-4D97-AF65-F5344CB8AC3E}">
        <p14:creationId xmlns:p14="http://schemas.microsoft.com/office/powerpoint/2010/main" val="2124220062"/>
      </p:ext>
    </p:extLst>
  </p:cSld>
  <p:clrMapOvr>
    <a:masterClrMapping/>
  </p:clrMapOvr>
</p:sld>
</file>

<file path=ppt/theme/theme1.xml><?xml version="1.0" encoding="utf-8"?>
<a:theme xmlns:a="http://schemas.openxmlformats.org/drawingml/2006/main" name="1_20180212_Vorlage PowerPoint">
  <a:themeElements>
    <a:clrScheme name="Benutzerdefiniert 3">
      <a:dk1>
        <a:srgbClr val="000000"/>
      </a:dk1>
      <a:lt1>
        <a:srgbClr val="FFFFFF"/>
      </a:lt1>
      <a:dk2>
        <a:srgbClr val="03374C"/>
      </a:dk2>
      <a:lt2>
        <a:srgbClr val="F2F2F2"/>
      </a:lt2>
      <a:accent1>
        <a:srgbClr val="F9B327"/>
      </a:accent1>
      <a:accent2>
        <a:srgbClr val="BB3A21"/>
      </a:accent2>
      <a:accent3>
        <a:srgbClr val="5B7791"/>
      </a:accent3>
      <a:accent4>
        <a:srgbClr val="B1C1C9"/>
      </a:accent4>
      <a:accent5>
        <a:srgbClr val="4BACC6"/>
      </a:accent5>
      <a:accent6>
        <a:srgbClr val="007A57"/>
      </a:accent6>
      <a:hlink>
        <a:srgbClr val="0000FF"/>
      </a:hlink>
      <a:folHlink>
        <a:srgbClr val="01364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3949AB5B-3B49-4B72-AC7B-19B29A9CE1BF}" vid="{C9AE6CB1-BB14-4D4A-B3CF-85DE4502031B}"/>
    </a:ext>
  </a:extLst>
</a:theme>
</file>

<file path=ppt/theme/theme2.xml><?xml version="1.0" encoding="utf-8"?>
<a:theme xmlns:a="http://schemas.openxmlformats.org/drawingml/2006/main" name="Schlussfolie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3949AB5B-3B49-4B72-AC7B-19B29A9CE1BF}" vid="{8CA90426-0ECD-4BE2-BEDF-188907F80A6E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384</Words>
  <Application>Microsoft Office PowerPoint</Application>
  <PresentationFormat>Breitbild</PresentationFormat>
  <Paragraphs>93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1_20180212_Vorlage PowerPoint</vt:lpstr>
      <vt:lpstr>Schlussfolie</vt:lpstr>
      <vt:lpstr>Pressekonferenz Energiewenderechner</vt:lpstr>
      <vt:lpstr>Breite Unterstützung aus Energiewirtschaft, Wissenschaft und öffentlicher Hand</vt:lpstr>
      <vt:lpstr>Neue Phase der Energiewende </vt:lpstr>
      <vt:lpstr>Jetzt alle Vorteile der Erneuerbaren Energien nutzen </vt:lpstr>
      <vt:lpstr>Ziel: Bottom-Up &amp; regional abgestimmte Planung</vt:lpstr>
      <vt:lpstr>Vom Datenfundament zur Planungssicherheit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Die Energiewende ist eine Maschine mit zehntausenden regionalen Zahnrädern</vt:lpstr>
      <vt:lpstr>Vorteile einer gemeinsamen Datengrundlage</vt:lpstr>
      <vt:lpstr>Vorteile einer gemeinsamen Simulationsebene</vt:lpstr>
      <vt:lpstr>Eine gemeinsame Kommunikationsebene</vt:lpstr>
      <vt:lpstr>Stadt und Land ergänzen sich im Energiesystem</vt:lpstr>
      <vt:lpstr>Vom Zielbild zur Anwendung Jetzt zeigen wir den Energiewenderechner im praktischen Einsatz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Tilmann Quanz</dc:creator>
  <cp:lastModifiedBy>Matthias Stark</cp:lastModifiedBy>
  <cp:revision>18</cp:revision>
  <cp:lastPrinted>2015-09-09T14:51:16Z</cp:lastPrinted>
  <dcterms:created xsi:type="dcterms:W3CDTF">2026-07-27T07:49:26Z</dcterms:created>
  <dcterms:modified xsi:type="dcterms:W3CDTF">2026-09-18T09:52:24Z</dcterms:modified>
</cp:coreProperties>
</file>